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h Ngoc Bui" initials="ANB" lastIdx="2" clrIdx="0">
    <p:extLst>
      <p:ext uri="{19B8F6BF-5375-455C-9EA6-DF929625EA0E}">
        <p15:presenceInfo xmlns:p15="http://schemas.microsoft.com/office/powerpoint/2012/main" userId="bb3bf64f91532b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BF9000"/>
    <a:srgbClr val="BB9C66"/>
    <a:srgbClr val="A6A6A6"/>
    <a:srgbClr val="203864"/>
    <a:srgbClr val="254061"/>
    <a:srgbClr val="ECE6E1"/>
    <a:srgbClr val="404040"/>
    <a:srgbClr val="1F497D"/>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74" autoAdjust="0"/>
    <p:restoredTop sz="94660"/>
  </p:normalViewPr>
  <p:slideViewPr>
    <p:cSldViewPr>
      <p:cViewPr>
        <p:scale>
          <a:sx n="125" d="100"/>
          <a:sy n="125" d="100"/>
        </p:scale>
        <p:origin x="2352" y="-6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ã Tuấn Minh Hiển" userId="0587cd18-411b-465f-876a-64d55510bfea" providerId="ADAL" clId="{77D87B53-A56B-4FAE-9C20-46DEC40DBE27}"/>
    <pc:docChg chg="undo redo custSel modSld">
      <pc:chgData name="Mã Tuấn Minh Hiển" userId="0587cd18-411b-465f-876a-64d55510bfea" providerId="ADAL" clId="{77D87B53-A56B-4FAE-9C20-46DEC40DBE27}" dt="2024-06-05T08:01:16.221" v="8786" actId="14100"/>
      <pc:docMkLst>
        <pc:docMk/>
      </pc:docMkLst>
      <pc:sldChg chg="addSp delSp modSp mod">
        <pc:chgData name="Mã Tuấn Minh Hiển" userId="0587cd18-411b-465f-876a-64d55510bfea" providerId="ADAL" clId="{77D87B53-A56B-4FAE-9C20-46DEC40DBE27}" dt="2024-06-05T07:59:18.383" v="8778" actId="27918"/>
        <pc:sldMkLst>
          <pc:docMk/>
          <pc:sldMk cId="0" sldId="256"/>
        </pc:sldMkLst>
        <pc:spChg chg="mod">
          <ac:chgData name="Mã Tuấn Minh Hiển" userId="0587cd18-411b-465f-876a-64d55510bfea" providerId="ADAL" clId="{77D87B53-A56B-4FAE-9C20-46DEC40DBE27}" dt="2024-06-05T07:25:30.960" v="7995" actId="20577"/>
          <ac:spMkLst>
            <pc:docMk/>
            <pc:sldMk cId="0" sldId="256"/>
            <ac:spMk id="43" creationId="{00000000-0000-0000-0000-000000000000}"/>
          </ac:spMkLst>
        </pc:spChg>
        <pc:spChg chg="mod">
          <ac:chgData name="Mã Tuấn Minh Hiển" userId="0587cd18-411b-465f-876a-64d55510bfea" providerId="ADAL" clId="{77D87B53-A56B-4FAE-9C20-46DEC40DBE27}" dt="2024-06-05T05:36:50.055" v="7807" actId="20577"/>
          <ac:spMkLst>
            <pc:docMk/>
            <pc:sldMk cId="0" sldId="256"/>
            <ac:spMk id="123" creationId="{3BCBBBA9-049C-4268-8490-BC68F8170ADA}"/>
          </ac:spMkLst>
        </pc:spChg>
        <pc:graphicFrameChg chg="modGraphic">
          <ac:chgData name="Mã Tuấn Minh Hiển" userId="0587cd18-411b-465f-876a-64d55510bfea" providerId="ADAL" clId="{77D87B53-A56B-4FAE-9C20-46DEC40DBE27}" dt="2024-06-05T07:22:07.885" v="7949" actId="20577"/>
          <ac:graphicFrameMkLst>
            <pc:docMk/>
            <pc:sldMk cId="0" sldId="256"/>
            <ac:graphicFrameMk id="6" creationId="{00000000-0000-0000-0000-000000000000}"/>
          </ac:graphicFrameMkLst>
        </pc:graphicFrameChg>
        <pc:graphicFrameChg chg="add del mod">
          <ac:chgData name="Mã Tuấn Minh Hiển" userId="0587cd18-411b-465f-876a-64d55510bfea" providerId="ADAL" clId="{77D87B53-A56B-4FAE-9C20-46DEC40DBE27}" dt="2024-06-05T06:42:23.670" v="7891" actId="478"/>
          <ac:graphicFrameMkLst>
            <pc:docMk/>
            <pc:sldMk cId="0" sldId="256"/>
            <ac:graphicFrameMk id="8" creationId="{25144C91-CB91-4E5E-9D2F-EA2BE7330BBD}"/>
          </ac:graphicFrameMkLst>
        </pc:graphicFrameChg>
        <pc:graphicFrameChg chg="add mod">
          <ac:chgData name="Mã Tuấn Minh Hiển" userId="0587cd18-411b-465f-876a-64d55510bfea" providerId="ADAL" clId="{77D87B53-A56B-4FAE-9C20-46DEC40DBE27}" dt="2024-06-05T07:32:51.507" v="8018"/>
          <ac:graphicFrameMkLst>
            <pc:docMk/>
            <pc:sldMk cId="0" sldId="256"/>
            <ac:graphicFrameMk id="8" creationId="{3818F02C-E08E-47F9-9BB6-C9486E35AFD6}"/>
          </ac:graphicFrameMkLst>
        </pc:graphicFrameChg>
        <pc:graphicFrameChg chg="modGraphic">
          <ac:chgData name="Mã Tuấn Minh Hiển" userId="0587cd18-411b-465f-876a-64d55510bfea" providerId="ADAL" clId="{77D87B53-A56B-4FAE-9C20-46DEC40DBE27}" dt="2024-06-05T07:22:47.452" v="7950" actId="20577"/>
          <ac:graphicFrameMkLst>
            <pc:docMk/>
            <pc:sldMk cId="0" sldId="256"/>
            <ac:graphicFrameMk id="9" creationId="{00000000-0000-0000-0000-000000000000}"/>
          </ac:graphicFrameMkLst>
        </pc:graphicFrameChg>
        <pc:graphicFrameChg chg="add del mod">
          <ac:chgData name="Mã Tuấn Minh Hiển" userId="0587cd18-411b-465f-876a-64d55510bfea" providerId="ADAL" clId="{77D87B53-A56B-4FAE-9C20-46DEC40DBE27}" dt="2024-06-05T05:37:17.182" v="7818"/>
          <ac:graphicFrameMkLst>
            <pc:docMk/>
            <pc:sldMk cId="0" sldId="256"/>
            <ac:graphicFrameMk id="10" creationId="{BB22CC2B-AE63-4859-8853-772D66BEECBB}"/>
          </ac:graphicFrameMkLst>
        </pc:graphicFrameChg>
        <pc:graphicFrameChg chg="add mod">
          <ac:chgData name="Mã Tuấn Minh Hiển" userId="0587cd18-411b-465f-876a-64d55510bfea" providerId="ADAL" clId="{77D87B53-A56B-4FAE-9C20-46DEC40DBE27}" dt="2024-06-05T05:39:18.616" v="7849"/>
          <ac:graphicFrameMkLst>
            <pc:docMk/>
            <pc:sldMk cId="0" sldId="256"/>
            <ac:graphicFrameMk id="13" creationId="{BB22CC2B-AE63-4859-8853-772D66BEECBB}"/>
          </ac:graphicFrameMkLst>
        </pc:graphicFrameChg>
        <pc:graphicFrameChg chg="add del mod">
          <ac:chgData name="Mã Tuấn Minh Hiển" userId="0587cd18-411b-465f-876a-64d55510bfea" providerId="ADAL" clId="{77D87B53-A56B-4FAE-9C20-46DEC40DBE27}" dt="2024-06-05T07:32:02.704" v="8000" actId="478"/>
          <ac:graphicFrameMkLst>
            <pc:docMk/>
            <pc:sldMk cId="0" sldId="256"/>
            <ac:graphicFrameMk id="15" creationId="{3818F02C-E08E-47F9-9BB6-C9486E35AFD6}"/>
          </ac:graphicFrameMkLst>
        </pc:graphicFrameChg>
        <pc:graphicFrameChg chg="add del mod">
          <ac:chgData name="Mã Tuấn Minh Hiển" userId="0587cd18-411b-465f-876a-64d55510bfea" providerId="ADAL" clId="{77D87B53-A56B-4FAE-9C20-46DEC40DBE27}" dt="2024-06-04T10:16:47.491" v="260" actId="478"/>
          <ac:graphicFrameMkLst>
            <pc:docMk/>
            <pc:sldMk cId="0" sldId="256"/>
            <ac:graphicFrameMk id="15" creationId="{BB22CC2B-AE63-4859-8853-772D66BEECBB}"/>
          </ac:graphicFrameMkLst>
        </pc:graphicFrameChg>
        <pc:graphicFrameChg chg="del mod">
          <ac:chgData name="Mã Tuấn Minh Hiển" userId="0587cd18-411b-465f-876a-64d55510bfea" providerId="ADAL" clId="{77D87B53-A56B-4FAE-9C20-46DEC40DBE27}" dt="2024-06-04T04:19:50.776" v="61" actId="478"/>
          <ac:graphicFrameMkLst>
            <pc:docMk/>
            <pc:sldMk cId="0" sldId="256"/>
            <ac:graphicFrameMk id="20" creationId="{A635F5DE-59BC-74E2-CCEC-D113A1C234C7}"/>
          </ac:graphicFrameMkLst>
        </pc:graphicFrameChg>
        <pc:graphicFrameChg chg="del">
          <ac:chgData name="Mã Tuấn Minh Hiển" userId="0587cd18-411b-465f-876a-64d55510bfea" providerId="ADAL" clId="{77D87B53-A56B-4FAE-9C20-46DEC40DBE27}" dt="2024-06-04T04:19:45.489" v="60" actId="478"/>
          <ac:graphicFrameMkLst>
            <pc:docMk/>
            <pc:sldMk cId="0" sldId="256"/>
            <ac:graphicFrameMk id="21" creationId="{1FB4441E-055C-0D5F-B696-715685C4D5C3}"/>
          </ac:graphicFrameMkLst>
        </pc:graphicFrameChg>
        <pc:graphicFrameChg chg="add del mod">
          <ac:chgData name="Mã Tuấn Minh Hiển" userId="0587cd18-411b-465f-876a-64d55510bfea" providerId="ADAL" clId="{77D87B53-A56B-4FAE-9C20-46DEC40DBE27}" dt="2024-06-05T05:38:13.975" v="7837" actId="478"/>
          <ac:graphicFrameMkLst>
            <pc:docMk/>
            <pc:sldMk cId="0" sldId="256"/>
            <ac:graphicFrameMk id="22" creationId="{BB22CC2B-AE63-4859-8853-772D66BEECBB}"/>
          </ac:graphicFrameMkLst>
        </pc:graphicFrameChg>
        <pc:graphicFrameChg chg="add del">
          <ac:chgData name="Mã Tuấn Minh Hiển" userId="0587cd18-411b-465f-876a-64d55510bfea" providerId="ADAL" clId="{77D87B53-A56B-4FAE-9C20-46DEC40DBE27}" dt="2024-06-04T04:25:29.980" v="78" actId="478"/>
          <ac:graphicFrameMkLst>
            <pc:docMk/>
            <pc:sldMk cId="0" sldId="256"/>
            <ac:graphicFrameMk id="64" creationId="{BB22CC2B-AE63-4859-8853-772D66BEECBB}"/>
          </ac:graphicFrameMkLst>
        </pc:graphicFrameChg>
        <pc:graphicFrameChg chg="del ord">
          <ac:chgData name="Mã Tuấn Minh Hiển" userId="0587cd18-411b-465f-876a-64d55510bfea" providerId="ADAL" clId="{77D87B53-A56B-4FAE-9C20-46DEC40DBE27}" dt="2024-06-04T03:56:53.991" v="6" actId="478"/>
          <ac:graphicFrameMkLst>
            <pc:docMk/>
            <pc:sldMk cId="0" sldId="256"/>
            <ac:graphicFrameMk id="66" creationId="{28B7A57F-F2CA-4C78-9454-78F6D4EDA437}"/>
          </ac:graphicFrameMkLst>
        </pc:graphicFrameChg>
        <pc:graphicFrameChg chg="modGraphic">
          <ac:chgData name="Mã Tuấn Minh Hiển" userId="0587cd18-411b-465f-876a-64d55510bfea" providerId="ADAL" clId="{77D87B53-A56B-4FAE-9C20-46DEC40DBE27}" dt="2024-06-05T07:23:10.695" v="7957" actId="20577"/>
          <ac:graphicFrameMkLst>
            <pc:docMk/>
            <pc:sldMk cId="0" sldId="256"/>
            <ac:graphicFrameMk id="126" creationId="{B9461BC2-5178-4450-901F-D2A54D8D8DEA}"/>
          </ac:graphicFrameMkLst>
        </pc:graphicFrameChg>
      </pc:sldChg>
      <pc:sldChg chg="addSp delSp modSp mod">
        <pc:chgData name="Mã Tuấn Minh Hiển" userId="0587cd18-411b-465f-876a-64d55510bfea" providerId="ADAL" clId="{77D87B53-A56B-4FAE-9C20-46DEC40DBE27}" dt="2024-06-05T08:01:16.221" v="8786" actId="14100"/>
        <pc:sldMkLst>
          <pc:docMk/>
          <pc:sldMk cId="0" sldId="257"/>
        </pc:sldMkLst>
        <pc:spChg chg="add del mod">
          <ac:chgData name="Mã Tuấn Minh Hiển" userId="0587cd18-411b-465f-876a-64d55510bfea" providerId="ADAL" clId="{77D87B53-A56B-4FAE-9C20-46DEC40DBE27}" dt="2024-06-05T06:04:36.856" v="7853" actId="478"/>
          <ac:spMkLst>
            <pc:docMk/>
            <pc:sldMk cId="0" sldId="257"/>
            <ac:spMk id="4" creationId="{C2F41166-A8F7-2DB2-80BC-EEC18645FE22}"/>
          </ac:spMkLst>
        </pc:spChg>
        <pc:spChg chg="mod">
          <ac:chgData name="Mã Tuấn Minh Hiển" userId="0587cd18-411b-465f-876a-64d55510bfea" providerId="ADAL" clId="{77D87B53-A56B-4FAE-9C20-46DEC40DBE27}" dt="2024-06-05T08:01:16.221" v="8786" actId="14100"/>
          <ac:spMkLst>
            <pc:docMk/>
            <pc:sldMk cId="0" sldId="257"/>
            <ac:spMk id="7" creationId="{2976FC19-59FE-25A7-6558-398EFFEC1E6F}"/>
          </ac:spMkLst>
        </pc:spChg>
        <pc:spChg chg="mod">
          <ac:chgData name="Mã Tuấn Minh Hiển" userId="0587cd18-411b-465f-876a-64d55510bfea" providerId="ADAL" clId="{77D87B53-A56B-4FAE-9C20-46DEC40DBE27}" dt="2024-06-05T07:25:04.497" v="7990" actId="20577"/>
          <ac:spMkLst>
            <pc:docMk/>
            <pc:sldMk cId="0" sldId="257"/>
            <ac:spMk id="62" creationId="{0B67AF69-E2CD-4F71-A0E2-D8C2DF6F7C46}"/>
          </ac:spMkLst>
        </pc:spChg>
        <pc:spChg chg="mod">
          <ac:chgData name="Mã Tuấn Minh Hiển" userId="0587cd18-411b-465f-876a-64d55510bfea" providerId="ADAL" clId="{77D87B53-A56B-4FAE-9C20-46DEC40DBE27}" dt="2024-06-05T05:41:01.649" v="7852" actId="14100"/>
          <ac:spMkLst>
            <pc:docMk/>
            <pc:sldMk cId="0" sldId="257"/>
            <ac:spMk id="72" creationId="{2CF400F6-CF29-4624-9650-F0ACC0443D35}"/>
          </ac:spMkLst>
        </pc:spChg>
        <pc:graphicFrameChg chg="modGraphic">
          <ac:chgData name="Mã Tuấn Minh Hiển" userId="0587cd18-411b-465f-876a-64d55510bfea" providerId="ADAL" clId="{77D87B53-A56B-4FAE-9C20-46DEC40DBE27}" dt="2024-06-05T07:24:27.471" v="7988" actId="20577"/>
          <ac:graphicFrameMkLst>
            <pc:docMk/>
            <pc:sldMk cId="0" sldId="257"/>
            <ac:graphicFrameMk id="2" creationId="{00000000-0000-0000-0000-000000000000}"/>
          </ac:graphicFrameMkLst>
        </pc:graphicFrameChg>
        <pc:graphicFrameChg chg="add del mod">
          <ac:chgData name="Mã Tuấn Minh Hiển" userId="0587cd18-411b-465f-876a-64d55510bfea" providerId="ADAL" clId="{77D87B53-A56B-4FAE-9C20-46DEC40DBE27}" dt="2024-06-05T06:48:25.945" v="7909" actId="478"/>
          <ac:graphicFrameMkLst>
            <pc:docMk/>
            <pc:sldMk cId="0" sldId="257"/>
            <ac:graphicFrameMk id="3" creationId="{7BC86569-876A-483A-9150-7EB64EE9543D}"/>
          </ac:graphicFrameMkLst>
        </pc:graphicFrameChg>
        <pc:graphicFrameChg chg="add mod">
          <ac:chgData name="Mã Tuấn Minh Hiển" userId="0587cd18-411b-465f-876a-64d55510bfea" providerId="ADAL" clId="{77D87B53-A56B-4FAE-9C20-46DEC40DBE27}" dt="2024-06-05T06:48:34.322" v="7913" actId="14100"/>
          <ac:graphicFrameMkLst>
            <pc:docMk/>
            <pc:sldMk cId="0" sldId="257"/>
            <ac:graphicFrameMk id="6" creationId="{6AB0591A-C11C-4F8E-8259-AFE706F64306}"/>
          </ac:graphicFrameMkLst>
        </pc:graphicFrameChg>
        <pc:graphicFrameChg chg="mod modGraphic">
          <ac:chgData name="Mã Tuấn Minh Hiển" userId="0587cd18-411b-465f-876a-64d55510bfea" providerId="ADAL" clId="{77D87B53-A56B-4FAE-9C20-46DEC40DBE27}" dt="2024-06-05T07:23:41.012" v="7971" actId="20577"/>
          <ac:graphicFrameMkLst>
            <pc:docMk/>
            <pc:sldMk cId="0" sldId="257"/>
            <ac:graphicFrameMk id="8" creationId="{00000000-0000-0000-0000-000000000000}"/>
          </ac:graphicFrameMkLst>
        </pc:graphicFrameChg>
        <pc:graphicFrameChg chg="del">
          <ac:chgData name="Mã Tuấn Minh Hiển" userId="0587cd18-411b-465f-876a-64d55510bfea" providerId="ADAL" clId="{77D87B53-A56B-4FAE-9C20-46DEC40DBE27}" dt="2024-06-04T06:27:10.190" v="217" actId="478"/>
          <ac:graphicFrameMkLst>
            <pc:docMk/>
            <pc:sldMk cId="0" sldId="257"/>
            <ac:graphicFrameMk id="55" creationId="{BED913D1-56F4-437D-9CAF-FB6D6E392651}"/>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E:\NGOC%20ANH_BACK%20UP%2020220921\1.%20WORK\1.%20LHC\3.%20QU&#7928;%20&#272;&#7846;U%20T&#431;\1.%20Qu&#7929;%20m&#7903;\1.%20QU&#7928;%20TR&#193;I%20PHI&#7870;U_LHBF\7.%20V&#7852;N%20H&#192;NH\4.%20B&#225;o%20c&#225;o\NAV%20report\2025_NAV_report_updat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E:\NGOC%20ANH_BACK%20UP%2020220921\1.%20WORK\1.%20LHC\3.%20QU&#7928;%20&#272;&#7846;U%20T&#431;\1.%20Qu&#7929;%20m&#7903;\1.%20QU&#7928;%20TR&#193;I%20PHI&#7870;U_LHBF\7.%20V&#7852;N%20H&#192;NH\4.%20B&#225;o%20c&#225;o\NAV%20report\2025_NAV_report_update.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E:\NGOC%20ANH_BACK%20UP%2020220921\1.%20WORK\1.%20LHC\3.%20QU&#7928;%20&#272;&#7846;U%20T&#431;\1.%20Qu&#7929;%20m&#7903;\1.%20QU&#7928;%20TR&#193;I%20PHI&#7870;U_LHBF\7.%20V&#7852;N%20H&#192;NH\4.%20B&#225;o%20c&#225;o\NAV%20report\2025_NAV_report_updat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15653018372703412"/>
          <c:y val="0.20238705482915553"/>
          <c:w val="0.42582852143482064"/>
          <c:h val="0.70971420239136773"/>
        </c:manualLayout>
      </c:layout>
      <c:doughnutChart>
        <c:varyColors val="1"/>
        <c:ser>
          <c:idx val="0"/>
          <c:order val="0"/>
          <c:dPt>
            <c:idx val="0"/>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1-48AA-44EA-AA2A-CB18EB9C697B}"/>
              </c:ext>
            </c:extLst>
          </c:dPt>
          <c:dPt>
            <c:idx val="1"/>
            <c:bubble3D val="0"/>
            <c:spPr>
              <a:solidFill>
                <a:srgbClr val="C89600"/>
              </a:solidFill>
              <a:ln w="19050">
                <a:solidFill>
                  <a:schemeClr val="lt1"/>
                </a:solidFill>
              </a:ln>
              <a:effectLst/>
            </c:spPr>
            <c:extLst>
              <c:ext xmlns:c16="http://schemas.microsoft.com/office/drawing/2014/chart" uri="{C3380CC4-5D6E-409C-BE32-E72D297353CC}">
                <c16:uniqueId val="{00000003-48AA-44EA-AA2A-CB18EB9C697B}"/>
              </c:ext>
            </c:extLst>
          </c:dPt>
          <c:dPt>
            <c:idx val="2"/>
            <c:bubble3D val="0"/>
            <c:spPr>
              <a:solidFill>
                <a:schemeClr val="tx1">
                  <a:lumMod val="50000"/>
                  <a:lumOff val="50000"/>
                </a:schemeClr>
              </a:solidFill>
              <a:ln w="19050">
                <a:solidFill>
                  <a:schemeClr val="lt1"/>
                </a:solidFill>
              </a:ln>
              <a:effectLst/>
            </c:spPr>
            <c:extLst>
              <c:ext xmlns:c16="http://schemas.microsoft.com/office/drawing/2014/chart" uri="{C3380CC4-5D6E-409C-BE32-E72D297353CC}">
                <c16:uniqueId val="{00000005-48AA-44EA-AA2A-CB18EB9C697B}"/>
              </c:ext>
            </c:extLst>
          </c:dPt>
          <c:dPt>
            <c:idx val="3"/>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7-48AA-44EA-AA2A-CB18EB9C697B}"/>
              </c:ext>
            </c:extLst>
          </c:dPt>
          <c:dLbls>
            <c:dLbl>
              <c:idx val="0"/>
              <c:layout>
                <c:manualLayout>
                  <c:x val="3.2592946459849229E-3"/>
                  <c:y val="-1.0796826862178902E-2"/>
                </c:manualLayout>
              </c:layout>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alatino Linotype" panose="02040502050505030304" pitchFamily="18"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AA-44EA-AA2A-CB18EB9C697B}"/>
                </c:ext>
              </c:extLst>
            </c:dLbl>
            <c:dLbl>
              <c:idx val="1"/>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alatino Linotype" panose="02040502050505030304" pitchFamily="18"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48AA-44EA-AA2A-CB18EB9C697B}"/>
                </c:ext>
              </c:extLst>
            </c:dLbl>
            <c:dLbl>
              <c:idx val="2"/>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alatino Linotype" panose="02040502050505030304" pitchFamily="18"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5-48AA-44EA-AA2A-CB18EB9C697B}"/>
                </c:ext>
              </c:extLst>
            </c:dLbl>
            <c:dLbl>
              <c:idx val="3"/>
              <c:layout>
                <c:manualLayout>
                  <c:x val="-1.9325809107146135E-3"/>
                  <c:y val="-0.1638259425843826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8AA-44EA-AA2A-CB18EB9C697B}"/>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Palatino Linotype" panose="020405020505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'04.2025 '!$A$6:$A$9</c:f>
              <c:strCache>
                <c:ptCount val="4"/>
                <c:pt idx="0">
                  <c:v>Cổ phiếu niêm yết</c:v>
                </c:pt>
                <c:pt idx="1">
                  <c:v>TPDN niêm yết</c:v>
                </c:pt>
                <c:pt idx="2">
                  <c:v>TPDN đăng ký giao dịch</c:v>
                </c:pt>
                <c:pt idx="3">
                  <c:v>Tiền và tương đương tiền</c:v>
                </c:pt>
              </c:strCache>
            </c:strRef>
          </c:cat>
          <c:val>
            <c:numRef>
              <c:f>'04.2025 '!$C$6:$C$9</c:f>
              <c:numCache>
                <c:formatCode>0.00%</c:formatCode>
                <c:ptCount val="4"/>
                <c:pt idx="0">
                  <c:v>0.10417664206482949</c:v>
                </c:pt>
                <c:pt idx="1">
                  <c:v>0.78470023383584298</c:v>
                </c:pt>
                <c:pt idx="2">
                  <c:v>8.2385634441052111E-2</c:v>
                </c:pt>
                <c:pt idx="3">
                  <c:v>2.8737489658275467E-2</c:v>
                </c:pt>
              </c:numCache>
            </c:numRef>
          </c:val>
          <c:extLst>
            <c:ext xmlns:c16="http://schemas.microsoft.com/office/drawing/2014/chart" uri="{C3380CC4-5D6E-409C-BE32-E72D297353CC}">
              <c16:uniqueId val="{00000008-48AA-44EA-AA2A-CB18EB9C697B}"/>
            </c:ext>
          </c:extLst>
        </c:ser>
        <c:dLbls>
          <c:showLegendKey val="0"/>
          <c:showVal val="0"/>
          <c:showCatName val="0"/>
          <c:showSerName val="0"/>
          <c:showPercent val="0"/>
          <c:showBubbleSize val="0"/>
          <c:showLeaderLines val="1"/>
        </c:dLbls>
        <c:firstSliceAng val="0"/>
        <c:holeSize val="48"/>
      </c:doughnutChart>
      <c:spPr>
        <a:noFill/>
        <a:ln>
          <a:noFill/>
        </a:ln>
        <a:effectLst/>
      </c:spPr>
    </c:plotArea>
    <c:legend>
      <c:legendPos val="r"/>
      <c:layout>
        <c:manualLayout>
          <c:xMode val="edge"/>
          <c:yMode val="edge"/>
          <c:x val="0.5623221848027643"/>
          <c:y val="0.40065050226716431"/>
          <c:w val="0.32703762029746281"/>
          <c:h val="0.3237966569968227"/>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Palatino Linotype" panose="020405020505050303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latin typeface="Palatino Linotype" panose="0204050205050503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Palatino Linotype" panose="02040502050505030304" pitchFamily="18" charset="0"/>
                <a:ea typeface="+mn-ea"/>
                <a:cs typeface="+mn-cs"/>
              </a:defRPr>
            </a:pPr>
            <a:r>
              <a:rPr lang="en-GB"/>
              <a:t>Diễn biến NAV/CCQ</a:t>
            </a:r>
          </a:p>
        </c:rich>
      </c:tx>
      <c:overlay val="0"/>
      <c:spPr>
        <a:noFill/>
        <a:ln>
          <a:noFill/>
        </a:ln>
        <a:effectLst/>
      </c:spPr>
    </c:title>
    <c:autoTitleDeleted val="0"/>
    <c:plotArea>
      <c:layout/>
      <c:lineChart>
        <c:grouping val="standard"/>
        <c:varyColors val="0"/>
        <c:ser>
          <c:idx val="0"/>
          <c:order val="0"/>
          <c:tx>
            <c:v>NAV/CCQ</c:v>
          </c:tx>
          <c:spPr>
            <a:ln w="19050" cap="rnd">
              <a:solidFill>
                <a:srgbClr val="C89600"/>
              </a:solidFill>
              <a:round/>
            </a:ln>
            <a:effectLst/>
          </c:spPr>
          <c:marker>
            <c:symbol val="none"/>
          </c:marker>
          <c:dLbls>
            <c:dLbl>
              <c:idx val="147"/>
              <c:layout>
                <c:manualLayout>
                  <c:x val="-3.44054654300927E-3"/>
                  <c:y val="-4.7489784710483075E-2"/>
                </c:manualLayout>
              </c:layout>
              <c:numFmt formatCode="#,##0" sourceLinked="0"/>
              <c:spPr>
                <a:noFill/>
                <a:ln>
                  <a:noFill/>
                </a:ln>
                <a:effectLst/>
              </c:spPr>
              <c:txPr>
                <a:bodyPr wrap="square" lIns="38100" tIns="19050" rIns="38100" bIns="19050" anchor="ctr">
                  <a:spAutoFit/>
                </a:bodyPr>
                <a:lstStyle/>
                <a:p>
                  <a:pPr>
                    <a:defRPr sz="900"/>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C4F-48C0-9B01-C1B2ED177E78}"/>
                </c:ext>
              </c:extLst>
            </c:dLbl>
            <c:spPr>
              <a:noFill/>
              <a:ln>
                <a:noFill/>
              </a:ln>
              <a:effectLst/>
            </c:spPr>
            <c:txPr>
              <a:bodyPr wrap="square" lIns="38100" tIns="19050" rIns="38100" bIns="19050" anchor="ctr">
                <a:spAutoFit/>
              </a:bodyPr>
              <a:lstStyle/>
              <a:p>
                <a:pPr>
                  <a:defRPr sz="900"/>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NAV!$A$3:$A$152</c:f>
              <c:numCache>
                <c:formatCode>m/d/yyyy</c:formatCode>
                <c:ptCount val="150"/>
                <c:pt idx="0">
                  <c:v>44924</c:v>
                </c:pt>
                <c:pt idx="1">
                  <c:v>44926</c:v>
                </c:pt>
                <c:pt idx="2">
                  <c:v>44931</c:v>
                </c:pt>
                <c:pt idx="3">
                  <c:v>44938</c:v>
                </c:pt>
                <c:pt idx="4">
                  <c:v>44945</c:v>
                </c:pt>
                <c:pt idx="5">
                  <c:v>44952</c:v>
                </c:pt>
                <c:pt idx="6">
                  <c:v>44957</c:v>
                </c:pt>
                <c:pt idx="7">
                  <c:v>44959</c:v>
                </c:pt>
                <c:pt idx="8">
                  <c:v>44966</c:v>
                </c:pt>
                <c:pt idx="9">
                  <c:v>44973</c:v>
                </c:pt>
                <c:pt idx="10">
                  <c:v>44980</c:v>
                </c:pt>
                <c:pt idx="11">
                  <c:v>44985</c:v>
                </c:pt>
                <c:pt idx="12">
                  <c:v>44987</c:v>
                </c:pt>
                <c:pt idx="13">
                  <c:v>44994</c:v>
                </c:pt>
                <c:pt idx="14">
                  <c:v>45001</c:v>
                </c:pt>
                <c:pt idx="15">
                  <c:v>45008</c:v>
                </c:pt>
                <c:pt idx="16">
                  <c:v>45015</c:v>
                </c:pt>
                <c:pt idx="17">
                  <c:v>45016</c:v>
                </c:pt>
                <c:pt idx="18">
                  <c:v>45022</c:v>
                </c:pt>
                <c:pt idx="19">
                  <c:v>45029</c:v>
                </c:pt>
                <c:pt idx="20">
                  <c:v>45036</c:v>
                </c:pt>
                <c:pt idx="21">
                  <c:v>45043</c:v>
                </c:pt>
                <c:pt idx="22">
                  <c:v>45046</c:v>
                </c:pt>
                <c:pt idx="23">
                  <c:v>45050</c:v>
                </c:pt>
                <c:pt idx="24">
                  <c:v>45057</c:v>
                </c:pt>
                <c:pt idx="25">
                  <c:v>45064</c:v>
                </c:pt>
                <c:pt idx="26">
                  <c:v>45071</c:v>
                </c:pt>
                <c:pt idx="27">
                  <c:v>45077</c:v>
                </c:pt>
                <c:pt idx="28">
                  <c:v>45078</c:v>
                </c:pt>
                <c:pt idx="29">
                  <c:v>45085</c:v>
                </c:pt>
                <c:pt idx="30">
                  <c:v>45092</c:v>
                </c:pt>
                <c:pt idx="31">
                  <c:v>45099</c:v>
                </c:pt>
                <c:pt idx="32">
                  <c:v>45106</c:v>
                </c:pt>
                <c:pt idx="33">
                  <c:v>45107</c:v>
                </c:pt>
                <c:pt idx="34">
                  <c:v>45113</c:v>
                </c:pt>
                <c:pt idx="35">
                  <c:v>45120</c:v>
                </c:pt>
                <c:pt idx="36">
                  <c:v>45127</c:v>
                </c:pt>
                <c:pt idx="37">
                  <c:v>45134</c:v>
                </c:pt>
                <c:pt idx="38">
                  <c:v>45138</c:v>
                </c:pt>
                <c:pt idx="39">
                  <c:v>45141</c:v>
                </c:pt>
                <c:pt idx="40">
                  <c:v>45148</c:v>
                </c:pt>
                <c:pt idx="41">
                  <c:v>45155</c:v>
                </c:pt>
                <c:pt idx="42">
                  <c:v>45162</c:v>
                </c:pt>
                <c:pt idx="43">
                  <c:v>45169</c:v>
                </c:pt>
                <c:pt idx="44">
                  <c:v>45176</c:v>
                </c:pt>
                <c:pt idx="45">
                  <c:v>45183</c:v>
                </c:pt>
                <c:pt idx="46">
                  <c:v>45190</c:v>
                </c:pt>
                <c:pt idx="47">
                  <c:v>45197</c:v>
                </c:pt>
                <c:pt idx="48">
                  <c:v>45199</c:v>
                </c:pt>
                <c:pt idx="49">
                  <c:v>45204</c:v>
                </c:pt>
                <c:pt idx="50">
                  <c:v>45211</c:v>
                </c:pt>
                <c:pt idx="51">
                  <c:v>45218</c:v>
                </c:pt>
                <c:pt idx="52">
                  <c:v>45225</c:v>
                </c:pt>
                <c:pt idx="53">
                  <c:v>45230</c:v>
                </c:pt>
                <c:pt idx="54">
                  <c:v>45232</c:v>
                </c:pt>
                <c:pt idx="55">
                  <c:v>45239</c:v>
                </c:pt>
                <c:pt idx="56">
                  <c:v>45246</c:v>
                </c:pt>
                <c:pt idx="57">
                  <c:v>45253</c:v>
                </c:pt>
                <c:pt idx="58">
                  <c:v>45259</c:v>
                </c:pt>
                <c:pt idx="59">
                  <c:v>45260</c:v>
                </c:pt>
                <c:pt idx="60">
                  <c:v>45266</c:v>
                </c:pt>
                <c:pt idx="61">
                  <c:v>45273</c:v>
                </c:pt>
                <c:pt idx="62">
                  <c:v>45280</c:v>
                </c:pt>
                <c:pt idx="63">
                  <c:v>45287</c:v>
                </c:pt>
                <c:pt idx="64">
                  <c:v>45291</c:v>
                </c:pt>
                <c:pt idx="65">
                  <c:v>45294</c:v>
                </c:pt>
                <c:pt idx="66">
                  <c:v>45301</c:v>
                </c:pt>
                <c:pt idx="67">
                  <c:v>45308</c:v>
                </c:pt>
                <c:pt idx="68">
                  <c:v>45315</c:v>
                </c:pt>
                <c:pt idx="69">
                  <c:v>45322</c:v>
                </c:pt>
                <c:pt idx="70">
                  <c:v>45329</c:v>
                </c:pt>
                <c:pt idx="71">
                  <c:v>45336</c:v>
                </c:pt>
                <c:pt idx="72">
                  <c:v>45343</c:v>
                </c:pt>
                <c:pt idx="73">
                  <c:v>45350</c:v>
                </c:pt>
                <c:pt idx="74">
                  <c:v>45351</c:v>
                </c:pt>
                <c:pt idx="75">
                  <c:v>45357</c:v>
                </c:pt>
                <c:pt idx="76">
                  <c:v>45364</c:v>
                </c:pt>
                <c:pt idx="77">
                  <c:v>45371</c:v>
                </c:pt>
                <c:pt idx="78">
                  <c:v>45378</c:v>
                </c:pt>
                <c:pt idx="79">
                  <c:v>45382</c:v>
                </c:pt>
                <c:pt idx="80">
                  <c:v>45385</c:v>
                </c:pt>
                <c:pt idx="81">
                  <c:v>45392</c:v>
                </c:pt>
                <c:pt idx="82">
                  <c:v>45399</c:v>
                </c:pt>
                <c:pt idx="83">
                  <c:v>45406</c:v>
                </c:pt>
                <c:pt idx="84">
                  <c:v>45412</c:v>
                </c:pt>
                <c:pt idx="85">
                  <c:v>45413</c:v>
                </c:pt>
                <c:pt idx="86">
                  <c:v>45420</c:v>
                </c:pt>
                <c:pt idx="87">
                  <c:v>45427</c:v>
                </c:pt>
                <c:pt idx="88">
                  <c:v>45434</c:v>
                </c:pt>
                <c:pt idx="89">
                  <c:v>45441</c:v>
                </c:pt>
                <c:pt idx="90">
                  <c:v>45443</c:v>
                </c:pt>
                <c:pt idx="91">
                  <c:v>45448</c:v>
                </c:pt>
                <c:pt idx="92">
                  <c:v>45455</c:v>
                </c:pt>
                <c:pt idx="93">
                  <c:v>45462</c:v>
                </c:pt>
                <c:pt idx="94">
                  <c:v>45469</c:v>
                </c:pt>
                <c:pt idx="95">
                  <c:v>45473</c:v>
                </c:pt>
                <c:pt idx="96">
                  <c:v>45476</c:v>
                </c:pt>
                <c:pt idx="97">
                  <c:v>45483</c:v>
                </c:pt>
                <c:pt idx="98">
                  <c:v>45490</c:v>
                </c:pt>
                <c:pt idx="99">
                  <c:v>45497</c:v>
                </c:pt>
                <c:pt idx="100">
                  <c:v>45504</c:v>
                </c:pt>
                <c:pt idx="101">
                  <c:v>45511</c:v>
                </c:pt>
                <c:pt idx="102">
                  <c:v>45518</c:v>
                </c:pt>
                <c:pt idx="103">
                  <c:v>45525</c:v>
                </c:pt>
                <c:pt idx="104">
                  <c:v>45532</c:v>
                </c:pt>
                <c:pt idx="105">
                  <c:v>45535</c:v>
                </c:pt>
                <c:pt idx="106">
                  <c:v>45539</c:v>
                </c:pt>
                <c:pt idx="107">
                  <c:v>45546</c:v>
                </c:pt>
                <c:pt idx="108">
                  <c:v>45553</c:v>
                </c:pt>
                <c:pt idx="109">
                  <c:v>45560</c:v>
                </c:pt>
                <c:pt idx="110">
                  <c:v>45565</c:v>
                </c:pt>
                <c:pt idx="111">
                  <c:v>45567</c:v>
                </c:pt>
                <c:pt idx="112">
                  <c:v>45574</c:v>
                </c:pt>
                <c:pt idx="113">
                  <c:v>45581</c:v>
                </c:pt>
                <c:pt idx="114">
                  <c:v>45588</c:v>
                </c:pt>
                <c:pt idx="115">
                  <c:v>45595</c:v>
                </c:pt>
                <c:pt idx="116">
                  <c:v>45596</c:v>
                </c:pt>
                <c:pt idx="117">
                  <c:v>45602</c:v>
                </c:pt>
                <c:pt idx="118">
                  <c:v>45609</c:v>
                </c:pt>
                <c:pt idx="119">
                  <c:v>45616</c:v>
                </c:pt>
                <c:pt idx="120">
                  <c:v>45623</c:v>
                </c:pt>
                <c:pt idx="121">
                  <c:v>45626</c:v>
                </c:pt>
                <c:pt idx="122">
                  <c:v>45630</c:v>
                </c:pt>
                <c:pt idx="123">
                  <c:v>45637</c:v>
                </c:pt>
                <c:pt idx="124">
                  <c:v>45644</c:v>
                </c:pt>
                <c:pt idx="125">
                  <c:v>45651</c:v>
                </c:pt>
                <c:pt idx="126">
                  <c:v>45657</c:v>
                </c:pt>
                <c:pt idx="127">
                  <c:v>45658</c:v>
                </c:pt>
                <c:pt idx="128">
                  <c:v>45665</c:v>
                </c:pt>
                <c:pt idx="129">
                  <c:v>45672</c:v>
                </c:pt>
                <c:pt idx="130">
                  <c:v>45679</c:v>
                </c:pt>
                <c:pt idx="131">
                  <c:v>45686</c:v>
                </c:pt>
                <c:pt idx="132">
                  <c:v>45688</c:v>
                </c:pt>
                <c:pt idx="133">
                  <c:v>45693</c:v>
                </c:pt>
                <c:pt idx="134">
                  <c:v>45700</c:v>
                </c:pt>
                <c:pt idx="135">
                  <c:v>45707</c:v>
                </c:pt>
                <c:pt idx="136">
                  <c:v>45714</c:v>
                </c:pt>
                <c:pt idx="137">
                  <c:v>45716</c:v>
                </c:pt>
                <c:pt idx="138">
                  <c:v>45721</c:v>
                </c:pt>
                <c:pt idx="139">
                  <c:v>45728</c:v>
                </c:pt>
                <c:pt idx="140">
                  <c:v>45735</c:v>
                </c:pt>
                <c:pt idx="141">
                  <c:v>45742</c:v>
                </c:pt>
                <c:pt idx="142">
                  <c:v>45747</c:v>
                </c:pt>
                <c:pt idx="143">
                  <c:v>45749</c:v>
                </c:pt>
                <c:pt idx="144">
                  <c:v>45756</c:v>
                </c:pt>
                <c:pt idx="145">
                  <c:v>45763</c:v>
                </c:pt>
                <c:pt idx="146">
                  <c:v>45770</c:v>
                </c:pt>
                <c:pt idx="147">
                  <c:v>45777</c:v>
                </c:pt>
              </c:numCache>
            </c:numRef>
          </c:cat>
          <c:val>
            <c:numRef>
              <c:f>NAV!$E$3:$E$152</c:f>
              <c:numCache>
                <c:formatCode>_(* #,##0.00_);_(* \(#,##0.00\);_(* "-"??_);_(@_)</c:formatCode>
                <c:ptCount val="150"/>
                <c:pt idx="0">
                  <c:v>10000</c:v>
                </c:pt>
                <c:pt idx="1">
                  <c:v>9992.45333399425</c:v>
                </c:pt>
                <c:pt idx="2">
                  <c:v>10166.68</c:v>
                </c:pt>
                <c:pt idx="3">
                  <c:v>10100.64</c:v>
                </c:pt>
                <c:pt idx="4">
                  <c:v>10192.17</c:v>
                </c:pt>
                <c:pt idx="5">
                  <c:v>10244.59</c:v>
                </c:pt>
                <c:pt idx="6">
                  <c:v>10498.511943491623</c:v>
                </c:pt>
                <c:pt idx="7">
                  <c:v>10431.700000000001</c:v>
                </c:pt>
                <c:pt idx="8">
                  <c:v>10388.65</c:v>
                </c:pt>
                <c:pt idx="9">
                  <c:v>10285.700000000001</c:v>
                </c:pt>
                <c:pt idx="10">
                  <c:v>10298.93</c:v>
                </c:pt>
                <c:pt idx="11">
                  <c:v>10309.209999999999</c:v>
                </c:pt>
                <c:pt idx="12">
                  <c:v>10331.85</c:v>
                </c:pt>
                <c:pt idx="13">
                  <c:v>10365.86</c:v>
                </c:pt>
                <c:pt idx="14">
                  <c:v>10420.69</c:v>
                </c:pt>
                <c:pt idx="15">
                  <c:v>10410.73</c:v>
                </c:pt>
                <c:pt idx="16">
                  <c:v>10424.09</c:v>
                </c:pt>
                <c:pt idx="17">
                  <c:v>10427.9</c:v>
                </c:pt>
                <c:pt idx="18">
                  <c:v>10478.290000000001</c:v>
                </c:pt>
                <c:pt idx="19">
                  <c:v>10528.98</c:v>
                </c:pt>
                <c:pt idx="20">
                  <c:v>10577.19</c:v>
                </c:pt>
                <c:pt idx="21">
                  <c:v>10567.34</c:v>
                </c:pt>
                <c:pt idx="22">
                  <c:v>10574.3</c:v>
                </c:pt>
                <c:pt idx="23">
                  <c:v>10579.56</c:v>
                </c:pt>
                <c:pt idx="24">
                  <c:v>10727.02</c:v>
                </c:pt>
                <c:pt idx="25">
                  <c:v>10881.23</c:v>
                </c:pt>
                <c:pt idx="26">
                  <c:v>10907.65</c:v>
                </c:pt>
                <c:pt idx="27">
                  <c:v>10990.37</c:v>
                </c:pt>
                <c:pt idx="28">
                  <c:v>10990.37</c:v>
                </c:pt>
                <c:pt idx="29">
                  <c:v>11185.07</c:v>
                </c:pt>
                <c:pt idx="30">
                  <c:v>11214.7</c:v>
                </c:pt>
                <c:pt idx="31">
                  <c:v>11244.24</c:v>
                </c:pt>
                <c:pt idx="32">
                  <c:v>11349.81</c:v>
                </c:pt>
                <c:pt idx="33">
                  <c:v>11353.81</c:v>
                </c:pt>
                <c:pt idx="34">
                  <c:v>11495.6</c:v>
                </c:pt>
                <c:pt idx="35">
                  <c:v>11561.57</c:v>
                </c:pt>
                <c:pt idx="36">
                  <c:v>11661.5</c:v>
                </c:pt>
                <c:pt idx="37">
                  <c:v>11658.97</c:v>
                </c:pt>
                <c:pt idx="38">
                  <c:v>11618.41</c:v>
                </c:pt>
                <c:pt idx="39">
                  <c:v>11707.76</c:v>
                </c:pt>
                <c:pt idx="40">
                  <c:v>11774.65</c:v>
                </c:pt>
                <c:pt idx="41">
                  <c:v>11771.65</c:v>
                </c:pt>
                <c:pt idx="42">
                  <c:v>11647.27</c:v>
                </c:pt>
                <c:pt idx="43">
                  <c:v>11826.73</c:v>
                </c:pt>
                <c:pt idx="44">
                  <c:v>11870.16</c:v>
                </c:pt>
                <c:pt idx="45">
                  <c:v>11990.36</c:v>
                </c:pt>
                <c:pt idx="46">
                  <c:v>12169.82</c:v>
                </c:pt>
                <c:pt idx="47">
                  <c:v>12008.71</c:v>
                </c:pt>
                <c:pt idx="48">
                  <c:v>12014.87</c:v>
                </c:pt>
                <c:pt idx="49">
                  <c:v>12009.88</c:v>
                </c:pt>
                <c:pt idx="50">
                  <c:v>11984.43</c:v>
                </c:pt>
                <c:pt idx="51">
                  <c:v>11959.34</c:v>
                </c:pt>
                <c:pt idx="52">
                  <c:v>11973.71</c:v>
                </c:pt>
                <c:pt idx="53">
                  <c:v>11932.11</c:v>
                </c:pt>
                <c:pt idx="54">
                  <c:v>12001.43</c:v>
                </c:pt>
                <c:pt idx="55">
                  <c:v>12162.6</c:v>
                </c:pt>
                <c:pt idx="56">
                  <c:v>12189.76</c:v>
                </c:pt>
                <c:pt idx="57">
                  <c:v>12152.68</c:v>
                </c:pt>
                <c:pt idx="58">
                  <c:v>12140.07</c:v>
                </c:pt>
                <c:pt idx="59">
                  <c:v>12116.08</c:v>
                </c:pt>
                <c:pt idx="60">
                  <c:v>12172.82</c:v>
                </c:pt>
                <c:pt idx="61">
                  <c:v>12161.97</c:v>
                </c:pt>
                <c:pt idx="62">
                  <c:v>12260.14</c:v>
                </c:pt>
                <c:pt idx="63">
                  <c:v>12339.02</c:v>
                </c:pt>
                <c:pt idx="64">
                  <c:v>12336.09</c:v>
                </c:pt>
                <c:pt idx="65">
                  <c:v>12392.65</c:v>
                </c:pt>
                <c:pt idx="66">
                  <c:v>12385.26</c:v>
                </c:pt>
                <c:pt idx="67">
                  <c:v>12403.11</c:v>
                </c:pt>
                <c:pt idx="68">
                  <c:v>12404.36</c:v>
                </c:pt>
                <c:pt idx="69">
                  <c:v>12435.9</c:v>
                </c:pt>
                <c:pt idx="70">
                  <c:v>12498.47</c:v>
                </c:pt>
                <c:pt idx="71">
                  <c:v>12512.21</c:v>
                </c:pt>
                <c:pt idx="72">
                  <c:v>12590.21</c:v>
                </c:pt>
                <c:pt idx="73">
                  <c:v>12583.07</c:v>
                </c:pt>
                <c:pt idx="74">
                  <c:v>12584.68</c:v>
                </c:pt>
                <c:pt idx="75">
                  <c:v>12594</c:v>
                </c:pt>
                <c:pt idx="76">
                  <c:v>12611.14</c:v>
                </c:pt>
                <c:pt idx="77">
                  <c:v>12593.8</c:v>
                </c:pt>
                <c:pt idx="78">
                  <c:v>12621.8</c:v>
                </c:pt>
                <c:pt idx="79">
                  <c:v>12649.93</c:v>
                </c:pt>
                <c:pt idx="80">
                  <c:v>12600.34</c:v>
                </c:pt>
                <c:pt idx="81">
                  <c:v>12598.34</c:v>
                </c:pt>
                <c:pt idx="82">
                  <c:v>12609.33</c:v>
                </c:pt>
                <c:pt idx="83">
                  <c:v>12687.95</c:v>
                </c:pt>
                <c:pt idx="84">
                  <c:v>12715.49</c:v>
                </c:pt>
                <c:pt idx="85">
                  <c:v>12717.35</c:v>
                </c:pt>
                <c:pt idx="86">
                  <c:v>12712.6</c:v>
                </c:pt>
                <c:pt idx="87">
                  <c:v>12710.92</c:v>
                </c:pt>
                <c:pt idx="88">
                  <c:v>12723.84</c:v>
                </c:pt>
                <c:pt idx="89">
                  <c:v>12693.57</c:v>
                </c:pt>
                <c:pt idx="90">
                  <c:v>12692.51</c:v>
                </c:pt>
                <c:pt idx="91">
                  <c:v>12725.78</c:v>
                </c:pt>
                <c:pt idx="92">
                  <c:v>12772.26</c:v>
                </c:pt>
                <c:pt idx="93">
                  <c:v>12751.08</c:v>
                </c:pt>
                <c:pt idx="94">
                  <c:v>12725.76</c:v>
                </c:pt>
                <c:pt idx="95">
                  <c:v>12741.24</c:v>
                </c:pt>
                <c:pt idx="96">
                  <c:v>12779.3</c:v>
                </c:pt>
                <c:pt idx="97">
                  <c:v>12806.08</c:v>
                </c:pt>
                <c:pt idx="98">
                  <c:v>13087.88</c:v>
                </c:pt>
                <c:pt idx="99">
                  <c:v>13022.77</c:v>
                </c:pt>
                <c:pt idx="100">
                  <c:v>13086.75</c:v>
                </c:pt>
                <c:pt idx="101">
                  <c:v>12999.01</c:v>
                </c:pt>
                <c:pt idx="102">
                  <c:v>13263.17</c:v>
                </c:pt>
                <c:pt idx="103">
                  <c:v>13320.81</c:v>
                </c:pt>
                <c:pt idx="104">
                  <c:v>13269.84</c:v>
                </c:pt>
                <c:pt idx="105">
                  <c:v>13275.65</c:v>
                </c:pt>
                <c:pt idx="106">
                  <c:v>13256.1</c:v>
                </c:pt>
                <c:pt idx="107">
                  <c:v>13279.51</c:v>
                </c:pt>
                <c:pt idx="108">
                  <c:v>13412.6</c:v>
                </c:pt>
                <c:pt idx="109">
                  <c:v>13430.12</c:v>
                </c:pt>
                <c:pt idx="110">
                  <c:v>13405.470000000001</c:v>
                </c:pt>
                <c:pt idx="111">
                  <c:v>13400.62</c:v>
                </c:pt>
                <c:pt idx="112">
                  <c:v>13421.08</c:v>
                </c:pt>
                <c:pt idx="113">
                  <c:v>13512.52</c:v>
                </c:pt>
                <c:pt idx="114">
                  <c:v>13485.36</c:v>
                </c:pt>
                <c:pt idx="115">
                  <c:v>13542.35</c:v>
                </c:pt>
                <c:pt idx="116">
                  <c:v>13537.67</c:v>
                </c:pt>
                <c:pt idx="117">
                  <c:v>13543.83</c:v>
                </c:pt>
                <c:pt idx="118">
                  <c:v>13500.1</c:v>
                </c:pt>
                <c:pt idx="119">
                  <c:v>13499.86</c:v>
                </c:pt>
                <c:pt idx="120">
                  <c:v>13560.18</c:v>
                </c:pt>
                <c:pt idx="121">
                  <c:v>13619.300000000001</c:v>
                </c:pt>
                <c:pt idx="122">
                  <c:v>13672.65</c:v>
                </c:pt>
                <c:pt idx="123">
                  <c:v>13715.1</c:v>
                </c:pt>
                <c:pt idx="124">
                  <c:v>13688.26</c:v>
                </c:pt>
                <c:pt idx="125">
                  <c:v>13692.41</c:v>
                </c:pt>
                <c:pt idx="126">
                  <c:v>13708.48</c:v>
                </c:pt>
                <c:pt idx="127">
                  <c:v>13710.26</c:v>
                </c:pt>
                <c:pt idx="128">
                  <c:v>13824.89</c:v>
                </c:pt>
                <c:pt idx="129">
                  <c:v>13758.62</c:v>
                </c:pt>
                <c:pt idx="130">
                  <c:v>13775.23</c:v>
                </c:pt>
                <c:pt idx="131">
                  <c:v>13935.14</c:v>
                </c:pt>
                <c:pt idx="132">
                  <c:v>13938.28</c:v>
                </c:pt>
                <c:pt idx="133">
                  <c:v>14007.21</c:v>
                </c:pt>
                <c:pt idx="134">
                  <c:v>14077.03</c:v>
                </c:pt>
                <c:pt idx="135">
                  <c:v>14083.87</c:v>
                </c:pt>
                <c:pt idx="136">
                  <c:v>14099.45</c:v>
                </c:pt>
                <c:pt idx="137">
                  <c:v>14069.62</c:v>
                </c:pt>
                <c:pt idx="138">
                  <c:v>14022.2</c:v>
                </c:pt>
                <c:pt idx="139">
                  <c:v>14094.43</c:v>
                </c:pt>
                <c:pt idx="140">
                  <c:v>14166.7</c:v>
                </c:pt>
                <c:pt idx="141">
                  <c:v>14021.99</c:v>
                </c:pt>
                <c:pt idx="142">
                  <c:v>14017.62</c:v>
                </c:pt>
                <c:pt idx="143">
                  <c:v>14068.02</c:v>
                </c:pt>
                <c:pt idx="144">
                  <c:v>13879.8</c:v>
                </c:pt>
                <c:pt idx="145">
                  <c:v>13986.93</c:v>
                </c:pt>
                <c:pt idx="146">
                  <c:v>14020.19</c:v>
                </c:pt>
                <c:pt idx="147">
                  <c:v>14060.01</c:v>
                </c:pt>
              </c:numCache>
            </c:numRef>
          </c:val>
          <c:smooth val="1"/>
          <c:extLst>
            <c:ext xmlns:c16="http://schemas.microsoft.com/office/drawing/2014/chart" uri="{C3380CC4-5D6E-409C-BE32-E72D297353CC}">
              <c16:uniqueId val="{00000001-4C4F-48C0-9B01-C1B2ED177E78}"/>
            </c:ext>
          </c:extLst>
        </c:ser>
        <c:ser>
          <c:idx val="1"/>
          <c:order val="1"/>
          <c:tx>
            <c:v>CSTC</c:v>
          </c:tx>
          <c:spPr>
            <a:ln w="19050">
              <a:solidFill>
                <a:schemeClr val="bg2">
                  <a:lumMod val="50000"/>
                </a:schemeClr>
              </a:solidFill>
            </a:ln>
          </c:spPr>
          <c:marker>
            <c:symbol val="none"/>
          </c:marker>
          <c:val>
            <c:numRef>
              <c:f>NAV!$T$3:$T$152</c:f>
              <c:numCache>
                <c:formatCode>_-* #,##0_-;\-* #,##0_-;_-* "-"??_-;_-@_-</c:formatCode>
                <c:ptCount val="150"/>
                <c:pt idx="0">
                  <c:v>10000</c:v>
                </c:pt>
                <c:pt idx="1">
                  <c:v>10004.054794520547</c:v>
                </c:pt>
                <c:pt idx="2">
                  <c:v>10014.191780821917</c:v>
                </c:pt>
                <c:pt idx="3">
                  <c:v>10028.383561643837</c:v>
                </c:pt>
                <c:pt idx="4">
                  <c:v>10042.575342465754</c:v>
                </c:pt>
                <c:pt idx="5">
                  <c:v>10056.767123287671</c:v>
                </c:pt>
                <c:pt idx="6">
                  <c:v>10066.904109589041</c:v>
                </c:pt>
                <c:pt idx="7">
                  <c:v>10070.958904109588</c:v>
                </c:pt>
                <c:pt idx="8">
                  <c:v>10085.150684931508</c:v>
                </c:pt>
                <c:pt idx="9">
                  <c:v>10099.342465753425</c:v>
                </c:pt>
                <c:pt idx="10">
                  <c:v>10113.534246575342</c:v>
                </c:pt>
                <c:pt idx="11">
                  <c:v>10123.671232876712</c:v>
                </c:pt>
                <c:pt idx="12">
                  <c:v>10127.726027397261</c:v>
                </c:pt>
                <c:pt idx="13">
                  <c:v>10141.726027397261</c:v>
                </c:pt>
                <c:pt idx="14">
                  <c:v>10155.534246575342</c:v>
                </c:pt>
                <c:pt idx="15">
                  <c:v>10169.342465753423</c:v>
                </c:pt>
                <c:pt idx="16">
                  <c:v>10183.150684931508</c:v>
                </c:pt>
                <c:pt idx="17">
                  <c:v>10185.123287671235</c:v>
                </c:pt>
                <c:pt idx="18">
                  <c:v>10196.95890410959</c:v>
                </c:pt>
                <c:pt idx="19">
                  <c:v>10210.767123287671</c:v>
                </c:pt>
                <c:pt idx="20">
                  <c:v>10224.575342465754</c:v>
                </c:pt>
                <c:pt idx="21">
                  <c:v>10238.383561643835</c:v>
                </c:pt>
                <c:pt idx="22">
                  <c:v>10244.301369863013</c:v>
                </c:pt>
                <c:pt idx="23">
                  <c:v>10252.191780821917</c:v>
                </c:pt>
                <c:pt idx="24">
                  <c:v>10266</c:v>
                </c:pt>
                <c:pt idx="25">
                  <c:v>10279.808219178081</c:v>
                </c:pt>
                <c:pt idx="26">
                  <c:v>10293.616438356163</c:v>
                </c:pt>
                <c:pt idx="27">
                  <c:v>10304.95890410959</c:v>
                </c:pt>
                <c:pt idx="28">
                  <c:v>10306.849315068494</c:v>
                </c:pt>
                <c:pt idx="29">
                  <c:v>10319.890410958906</c:v>
                </c:pt>
                <c:pt idx="30">
                  <c:v>10332.931506849314</c:v>
                </c:pt>
                <c:pt idx="31">
                  <c:v>10345.732876712327</c:v>
                </c:pt>
                <c:pt idx="32">
                  <c:v>10357.81506849315</c:v>
                </c:pt>
                <c:pt idx="33">
                  <c:v>10359.54109589041</c:v>
                </c:pt>
                <c:pt idx="34">
                  <c:v>10369.897260273972</c:v>
                </c:pt>
                <c:pt idx="35">
                  <c:v>10381.979452054795</c:v>
                </c:pt>
                <c:pt idx="36">
                  <c:v>10394.061643835617</c:v>
                </c:pt>
                <c:pt idx="37">
                  <c:v>10406.14383561644</c:v>
                </c:pt>
                <c:pt idx="38">
                  <c:v>10412.910958904109</c:v>
                </c:pt>
                <c:pt idx="39">
                  <c:v>10417.986301369863</c:v>
                </c:pt>
                <c:pt idx="40">
                  <c:v>10429.828767123288</c:v>
                </c:pt>
                <c:pt idx="41">
                  <c:v>10441.671232876712</c:v>
                </c:pt>
                <c:pt idx="42">
                  <c:v>10453.513698630137</c:v>
                </c:pt>
                <c:pt idx="43">
                  <c:v>10464.63698630137</c:v>
                </c:pt>
                <c:pt idx="44">
                  <c:v>10475.760273972603</c:v>
                </c:pt>
                <c:pt idx="45">
                  <c:v>10486.883561643835</c:v>
                </c:pt>
                <c:pt idx="46">
                  <c:v>10497.575342465752</c:v>
                </c:pt>
                <c:pt idx="47">
                  <c:v>10508.123287671235</c:v>
                </c:pt>
                <c:pt idx="48">
                  <c:v>10511.13698630137</c:v>
                </c:pt>
                <c:pt idx="49">
                  <c:v>10518.671232876713</c:v>
                </c:pt>
                <c:pt idx="50">
                  <c:v>10529.123287671233</c:v>
                </c:pt>
                <c:pt idx="51">
                  <c:v>10539.287671232878</c:v>
                </c:pt>
                <c:pt idx="52">
                  <c:v>10549.35616438356</c:v>
                </c:pt>
                <c:pt idx="53">
                  <c:v>10556.547945205479</c:v>
                </c:pt>
                <c:pt idx="54">
                  <c:v>10559.424657534246</c:v>
                </c:pt>
                <c:pt idx="55">
                  <c:v>10569.445205479453</c:v>
                </c:pt>
                <c:pt idx="56">
                  <c:v>10579.465753424658</c:v>
                </c:pt>
                <c:pt idx="57">
                  <c:v>10589.486301369863</c:v>
                </c:pt>
                <c:pt idx="58">
                  <c:v>10598.075342465754</c:v>
                </c:pt>
                <c:pt idx="59">
                  <c:v>10599.493150684932</c:v>
                </c:pt>
                <c:pt idx="60">
                  <c:v>10608</c:v>
                </c:pt>
                <c:pt idx="61">
                  <c:v>10617.780821917808</c:v>
                </c:pt>
                <c:pt idx="62">
                  <c:v>10627.561643835617</c:v>
                </c:pt>
                <c:pt idx="63">
                  <c:v>10637.054794520549</c:v>
                </c:pt>
                <c:pt idx="64">
                  <c:v>10642.479452054793</c:v>
                </c:pt>
                <c:pt idx="65">
                  <c:v>10646.547945205481</c:v>
                </c:pt>
                <c:pt idx="66">
                  <c:v>10656.041095890412</c:v>
                </c:pt>
                <c:pt idx="67">
                  <c:v>10665.486301369865</c:v>
                </c:pt>
                <c:pt idx="68">
                  <c:v>10674.931506849314</c:v>
                </c:pt>
                <c:pt idx="69">
                  <c:v>10684.28082191781</c:v>
                </c:pt>
                <c:pt idx="70">
                  <c:v>10693.438356164384</c:v>
                </c:pt>
                <c:pt idx="71">
                  <c:v>10702.595890410959</c:v>
                </c:pt>
                <c:pt idx="72">
                  <c:v>10711.753424657536</c:v>
                </c:pt>
                <c:pt idx="73">
                  <c:v>10720.910958904111</c:v>
                </c:pt>
                <c:pt idx="74">
                  <c:v>10722.219178082192</c:v>
                </c:pt>
                <c:pt idx="75">
                  <c:v>10730.068493150686</c:v>
                </c:pt>
                <c:pt idx="76">
                  <c:v>10739.226027397262</c:v>
                </c:pt>
                <c:pt idx="77">
                  <c:v>10748.287671232876</c:v>
                </c:pt>
                <c:pt idx="78">
                  <c:v>10757.301369863015</c:v>
                </c:pt>
                <c:pt idx="79">
                  <c:v>10762.452054794519</c:v>
                </c:pt>
                <c:pt idx="80">
                  <c:v>10766.294520547945</c:v>
                </c:pt>
                <c:pt idx="81">
                  <c:v>10775.260273972603</c:v>
                </c:pt>
                <c:pt idx="82">
                  <c:v>10784.226027397261</c:v>
                </c:pt>
                <c:pt idx="83">
                  <c:v>10793.191780821919</c:v>
                </c:pt>
                <c:pt idx="84">
                  <c:v>10800.876712328767</c:v>
                </c:pt>
                <c:pt idx="85">
                  <c:v>10802.157534246575</c:v>
                </c:pt>
                <c:pt idx="86">
                  <c:v>10811.123287671233</c:v>
                </c:pt>
                <c:pt idx="87">
                  <c:v>10820.089041095891</c:v>
                </c:pt>
                <c:pt idx="88">
                  <c:v>10829.054794520547</c:v>
                </c:pt>
                <c:pt idx="89">
                  <c:v>10838.020547945203</c:v>
                </c:pt>
                <c:pt idx="90">
                  <c:v>10840.582191780821</c:v>
                </c:pt>
                <c:pt idx="91">
                  <c:v>10846.986301369863</c:v>
                </c:pt>
                <c:pt idx="92">
                  <c:v>10855.952054794519</c:v>
                </c:pt>
                <c:pt idx="93">
                  <c:v>10864.917808219177</c:v>
                </c:pt>
                <c:pt idx="94">
                  <c:v>10873.883561643835</c:v>
                </c:pt>
                <c:pt idx="95">
                  <c:v>10909.746575342466</c:v>
                </c:pt>
                <c:pt idx="96">
                  <c:v>10882.849315068492</c:v>
                </c:pt>
                <c:pt idx="97">
                  <c:v>10891.81506849315</c:v>
                </c:pt>
                <c:pt idx="98">
                  <c:v>10900.780821917808</c:v>
                </c:pt>
                <c:pt idx="99">
                  <c:v>10909.746575342466</c:v>
                </c:pt>
                <c:pt idx="100">
                  <c:v>10918.712328767122</c:v>
                </c:pt>
                <c:pt idx="101">
                  <c:v>10927.67808219178</c:v>
                </c:pt>
                <c:pt idx="102">
                  <c:v>10936.643835616438</c:v>
                </c:pt>
                <c:pt idx="103">
                  <c:v>10945.609589041094</c:v>
                </c:pt>
                <c:pt idx="104">
                  <c:v>10954.575342465754</c:v>
                </c:pt>
                <c:pt idx="105">
                  <c:v>10958.417808219176</c:v>
                </c:pt>
                <c:pt idx="106">
                  <c:v>10963.54109589041</c:v>
                </c:pt>
                <c:pt idx="107">
                  <c:v>10972.506849315067</c:v>
                </c:pt>
                <c:pt idx="108">
                  <c:v>10981.472602739726</c:v>
                </c:pt>
                <c:pt idx="109">
                  <c:v>10990.438356164383</c:v>
                </c:pt>
                <c:pt idx="110">
                  <c:v>10996.842465753423</c:v>
                </c:pt>
                <c:pt idx="111">
                  <c:v>10999.404109589039</c:v>
                </c:pt>
                <c:pt idx="112">
                  <c:v>11008.369863013697</c:v>
                </c:pt>
                <c:pt idx="113">
                  <c:v>11017.335616438355</c:v>
                </c:pt>
                <c:pt idx="114">
                  <c:v>11026.301369863011</c:v>
                </c:pt>
                <c:pt idx="115">
                  <c:v>11035.267123287669</c:v>
                </c:pt>
                <c:pt idx="116">
                  <c:v>11036.547945205477</c:v>
                </c:pt>
                <c:pt idx="117">
                  <c:v>11044.232876712327</c:v>
                </c:pt>
                <c:pt idx="118">
                  <c:v>11053.198630136985</c:v>
                </c:pt>
                <c:pt idx="119">
                  <c:v>11062.164383561641</c:v>
                </c:pt>
                <c:pt idx="120">
                  <c:v>11071.130136986299</c:v>
                </c:pt>
                <c:pt idx="121">
                  <c:v>11074.972602739723</c:v>
                </c:pt>
                <c:pt idx="122">
                  <c:v>11080.095890410958</c:v>
                </c:pt>
                <c:pt idx="123">
                  <c:v>11089.061643835614</c:v>
                </c:pt>
                <c:pt idx="124">
                  <c:v>11098.027397260274</c:v>
                </c:pt>
                <c:pt idx="125">
                  <c:v>11106.99315068493</c:v>
                </c:pt>
                <c:pt idx="126">
                  <c:v>11114.678082191778</c:v>
                </c:pt>
                <c:pt idx="127">
                  <c:v>11115.958904109586</c:v>
                </c:pt>
                <c:pt idx="128">
                  <c:v>11124.924657534242</c:v>
                </c:pt>
                <c:pt idx="129">
                  <c:v>11133.890410958902</c:v>
                </c:pt>
                <c:pt idx="130">
                  <c:v>11142.856164383558</c:v>
                </c:pt>
                <c:pt idx="131">
                  <c:v>11151.821917808216</c:v>
                </c:pt>
                <c:pt idx="132">
                  <c:v>11154.383561643832</c:v>
                </c:pt>
                <c:pt idx="133">
                  <c:v>11160.787671232874</c:v>
                </c:pt>
                <c:pt idx="134">
                  <c:v>11169.753424657531</c:v>
                </c:pt>
                <c:pt idx="135">
                  <c:v>11178.719178082189</c:v>
                </c:pt>
                <c:pt idx="136">
                  <c:v>11187.684931506847</c:v>
                </c:pt>
                <c:pt idx="137">
                  <c:v>11190.246575342462</c:v>
                </c:pt>
                <c:pt idx="138">
                  <c:v>11196.650684931505</c:v>
                </c:pt>
                <c:pt idx="139">
                  <c:v>11205.616438356161</c:v>
                </c:pt>
                <c:pt idx="140">
                  <c:v>11214.582191780819</c:v>
                </c:pt>
                <c:pt idx="141">
                  <c:v>11223.547945205477</c:v>
                </c:pt>
                <c:pt idx="142">
                  <c:v>11229.952054794516</c:v>
                </c:pt>
                <c:pt idx="143">
                  <c:v>11232.513698630133</c:v>
                </c:pt>
                <c:pt idx="144">
                  <c:v>11241.479452054793</c:v>
                </c:pt>
                <c:pt idx="145">
                  <c:v>11250.445205479449</c:v>
                </c:pt>
                <c:pt idx="146">
                  <c:v>11259.410958904105</c:v>
                </c:pt>
                <c:pt idx="147">
                  <c:v>11268.376712328765</c:v>
                </c:pt>
              </c:numCache>
            </c:numRef>
          </c:val>
          <c:smooth val="0"/>
          <c:extLst>
            <c:ext xmlns:c16="http://schemas.microsoft.com/office/drawing/2014/chart" uri="{C3380CC4-5D6E-409C-BE32-E72D297353CC}">
              <c16:uniqueId val="{00000002-4C4F-48C0-9B01-C1B2ED177E78}"/>
            </c:ext>
          </c:extLst>
        </c:ser>
        <c:dLbls>
          <c:showLegendKey val="0"/>
          <c:showVal val="0"/>
          <c:showCatName val="0"/>
          <c:showSerName val="0"/>
          <c:showPercent val="0"/>
          <c:showBubbleSize val="0"/>
        </c:dLbls>
        <c:smooth val="0"/>
        <c:axId val="497569616"/>
        <c:axId val="497572896"/>
      </c:lineChart>
      <c:dateAx>
        <c:axId val="49756961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Palatino Linotype" panose="02040502050505030304" pitchFamily="18" charset="0"/>
                <a:ea typeface="+mn-ea"/>
                <a:cs typeface="+mn-cs"/>
              </a:defRPr>
            </a:pPr>
            <a:endParaRPr lang="en-US"/>
          </a:p>
        </c:txPr>
        <c:crossAx val="497572896"/>
        <c:crosses val="autoZero"/>
        <c:auto val="1"/>
        <c:lblOffset val="100"/>
        <c:baseTimeUnit val="days"/>
      </c:dateAx>
      <c:valAx>
        <c:axId val="497572896"/>
        <c:scaling>
          <c:orientation val="minMax"/>
          <c:min val="9000"/>
        </c:scaling>
        <c:delete val="0"/>
        <c:axPos val="l"/>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Palatino Linotype" panose="02040502050505030304" pitchFamily="18" charset="0"/>
                <a:ea typeface="+mn-ea"/>
                <a:cs typeface="+mn-cs"/>
              </a:defRPr>
            </a:pPr>
            <a:endParaRPr lang="en-US"/>
          </a:p>
        </c:txPr>
        <c:crossAx val="497569616"/>
        <c:crosses val="autoZero"/>
        <c:crossBetween val="between"/>
        <c:majorUnit val="500"/>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Palatino Linotype" panose="02040502050505030304" pitchFamily="18"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latin typeface="Palatino Linotype" panose="02040502050505030304"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28600510184848"/>
          <c:y val="4.3025999777016294E-2"/>
          <c:w val="0.69527325048065447"/>
          <c:h val="0.91394800044596747"/>
        </c:manualLayout>
      </c:layout>
      <c:barChart>
        <c:barDir val="bar"/>
        <c:grouping val="clustered"/>
        <c:varyColors val="0"/>
        <c:ser>
          <c:idx val="0"/>
          <c:order val="0"/>
          <c:spPr>
            <a:solidFill>
              <a:schemeClr val="bg1">
                <a:lumMod val="65000"/>
              </a:schemeClr>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Palatino Linotype" panose="02040502050505030304"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'04.2025 '!$A$16:$A$19</c:f>
              <c:strCache>
                <c:ptCount val="4"/>
                <c:pt idx="0">
                  <c:v>Ngân hàng</c:v>
                </c:pt>
                <c:pt idx="1">
                  <c:v>Tiêu dùng</c:v>
                </c:pt>
                <c:pt idx="2">
                  <c:v>Chứng khoán</c:v>
                </c:pt>
                <c:pt idx="3">
                  <c:v>Bất động sản</c:v>
                </c:pt>
              </c:strCache>
            </c:strRef>
          </c:cat>
          <c:val>
            <c:numRef>
              <c:f>'04.2025 '!$B$16:$B$19</c:f>
              <c:numCache>
                <c:formatCode>0.00%</c:formatCode>
                <c:ptCount val="4"/>
                <c:pt idx="0">
                  <c:v>0.54354906544037107</c:v>
                </c:pt>
                <c:pt idx="1">
                  <c:v>0.2988550536691148</c:v>
                </c:pt>
                <c:pt idx="2">
                  <c:v>0.10525053833071214</c:v>
                </c:pt>
                <c:pt idx="3">
                  <c:v>5.2345342559801826E-2</c:v>
                </c:pt>
              </c:numCache>
            </c:numRef>
          </c:val>
          <c:extLst>
            <c:ext xmlns:c16="http://schemas.microsoft.com/office/drawing/2014/chart" uri="{C3380CC4-5D6E-409C-BE32-E72D297353CC}">
              <c16:uniqueId val="{00000000-4534-4CC0-8C82-2252581C5969}"/>
            </c:ext>
          </c:extLst>
        </c:ser>
        <c:dLbls>
          <c:showLegendKey val="0"/>
          <c:showVal val="0"/>
          <c:showCatName val="0"/>
          <c:showSerName val="0"/>
          <c:showPercent val="0"/>
          <c:showBubbleSize val="0"/>
        </c:dLbls>
        <c:gapWidth val="84"/>
        <c:axId val="425904552"/>
        <c:axId val="425899960"/>
      </c:barChart>
      <c:catAx>
        <c:axId val="425904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Palatino Linotype" panose="02040502050505030304" pitchFamily="18" charset="0"/>
                <a:ea typeface="+mn-ea"/>
                <a:cs typeface="+mn-cs"/>
              </a:defRPr>
            </a:pPr>
            <a:endParaRPr lang="en-US"/>
          </a:p>
        </c:txPr>
        <c:crossAx val="425899960"/>
        <c:crosses val="autoZero"/>
        <c:auto val="1"/>
        <c:lblAlgn val="ctr"/>
        <c:lblOffset val="100"/>
        <c:noMultiLvlLbl val="0"/>
      </c:catAx>
      <c:valAx>
        <c:axId val="425899960"/>
        <c:scaling>
          <c:orientation val="minMax"/>
        </c:scaling>
        <c:delete val="1"/>
        <c:axPos val="b"/>
        <c:numFmt formatCode="0.00%" sourceLinked="1"/>
        <c:majorTickMark val="none"/>
        <c:minorTickMark val="none"/>
        <c:tickLblPos val="nextTo"/>
        <c:crossAx val="425904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latin typeface="Palatino Linotype" panose="0204050205050503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850" b="0" i="0">
                <a:solidFill>
                  <a:schemeClr val="tx1"/>
                </a:solidFill>
                <a:latin typeface="Carlito"/>
                <a:cs typeface="Carlito"/>
              </a:defRPr>
            </a:lvl1pPr>
          </a:lstStyle>
          <a:p>
            <a:pPr marL="12700">
              <a:lnSpc>
                <a:spcPts val="900"/>
              </a:lnSpc>
            </a:pPr>
            <a:r>
              <a:rPr sz="100" spc="-5" dirty="0"/>
              <a:t>#</a:t>
            </a:r>
            <a:r>
              <a:rPr spc="-15" dirty="0"/>
              <a:t>C</a:t>
            </a:r>
            <a:r>
              <a:rPr spc="-5" dirty="0"/>
              <a:t>la</a:t>
            </a:r>
            <a:r>
              <a:rPr spc="-10" dirty="0"/>
              <a:t>ss</a:t>
            </a:r>
            <a:r>
              <a:rPr spc="-5" dirty="0"/>
              <a:t>i</a:t>
            </a:r>
            <a:r>
              <a:rPr spc="-10" dirty="0"/>
              <a:t>f</a:t>
            </a:r>
            <a:r>
              <a:rPr spc="-5" dirty="0"/>
              <a:t>ied: Public</a:t>
            </a:r>
            <a:endParaRPr sz="10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850" b="0" i="0">
                <a:solidFill>
                  <a:schemeClr val="tx1"/>
                </a:solidFill>
                <a:latin typeface="Carlito"/>
                <a:cs typeface="Carlito"/>
              </a:defRPr>
            </a:lvl1pPr>
          </a:lstStyle>
          <a:p>
            <a:pPr marL="12700">
              <a:lnSpc>
                <a:spcPts val="900"/>
              </a:lnSpc>
            </a:pPr>
            <a:r>
              <a:rPr sz="100" spc="-5" dirty="0"/>
              <a:t>#</a:t>
            </a:r>
            <a:r>
              <a:rPr spc="-15" dirty="0"/>
              <a:t>C</a:t>
            </a:r>
            <a:r>
              <a:rPr spc="-5" dirty="0"/>
              <a:t>la</a:t>
            </a:r>
            <a:r>
              <a:rPr spc="-10" dirty="0"/>
              <a:t>ss</a:t>
            </a:r>
            <a:r>
              <a:rPr spc="-5" dirty="0"/>
              <a:t>i</a:t>
            </a:r>
            <a:r>
              <a:rPr spc="-10" dirty="0"/>
              <a:t>f</a:t>
            </a:r>
            <a:r>
              <a:rPr spc="-5" dirty="0"/>
              <a:t>ied: Public</a:t>
            </a:r>
            <a:endParaRPr sz="10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50" b="0" i="0">
                <a:solidFill>
                  <a:schemeClr val="tx1"/>
                </a:solidFill>
                <a:latin typeface="Carlito"/>
                <a:cs typeface="Carlito"/>
              </a:defRPr>
            </a:lvl1pPr>
          </a:lstStyle>
          <a:p>
            <a:pPr marL="12700">
              <a:lnSpc>
                <a:spcPts val="900"/>
              </a:lnSpc>
            </a:pPr>
            <a:r>
              <a:rPr sz="100" spc="-5" dirty="0"/>
              <a:t>#</a:t>
            </a:r>
            <a:r>
              <a:rPr spc="-15" dirty="0"/>
              <a:t>C</a:t>
            </a:r>
            <a:r>
              <a:rPr spc="-5" dirty="0"/>
              <a:t>la</a:t>
            </a:r>
            <a:r>
              <a:rPr spc="-10" dirty="0"/>
              <a:t>ss</a:t>
            </a:r>
            <a:r>
              <a:rPr spc="-5" dirty="0"/>
              <a:t>i</a:t>
            </a:r>
            <a:r>
              <a:rPr spc="-10" dirty="0"/>
              <a:t>f</a:t>
            </a:r>
            <a:r>
              <a:rPr spc="-5" dirty="0"/>
              <a:t>ied: Public</a:t>
            </a:r>
            <a:endParaRPr sz="10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850" b="0" i="0">
                <a:solidFill>
                  <a:schemeClr val="tx1"/>
                </a:solidFill>
                <a:latin typeface="Carlito"/>
                <a:cs typeface="Carlito"/>
              </a:defRPr>
            </a:lvl1pPr>
          </a:lstStyle>
          <a:p>
            <a:pPr marL="12700">
              <a:lnSpc>
                <a:spcPts val="900"/>
              </a:lnSpc>
            </a:pPr>
            <a:r>
              <a:rPr sz="100" spc="-5" dirty="0"/>
              <a:t>#</a:t>
            </a:r>
            <a:r>
              <a:rPr spc="-15" dirty="0"/>
              <a:t>C</a:t>
            </a:r>
            <a:r>
              <a:rPr spc="-5" dirty="0"/>
              <a:t>la</a:t>
            </a:r>
            <a:r>
              <a:rPr spc="-10" dirty="0"/>
              <a:t>ss</a:t>
            </a:r>
            <a:r>
              <a:rPr spc="-5" dirty="0"/>
              <a:t>i</a:t>
            </a:r>
            <a:r>
              <a:rPr spc="-10" dirty="0"/>
              <a:t>f</a:t>
            </a:r>
            <a:r>
              <a:rPr spc="-5" dirty="0"/>
              <a:t>ied: Public</a:t>
            </a:r>
            <a:endParaRPr sz="10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850" b="0" i="0">
                <a:solidFill>
                  <a:schemeClr val="tx1"/>
                </a:solidFill>
                <a:latin typeface="Carlito"/>
                <a:cs typeface="Carlito"/>
              </a:defRPr>
            </a:lvl1pPr>
          </a:lstStyle>
          <a:p>
            <a:pPr marL="12700">
              <a:lnSpc>
                <a:spcPts val="900"/>
              </a:lnSpc>
            </a:pPr>
            <a:r>
              <a:rPr sz="100" spc="-5" dirty="0"/>
              <a:t>#</a:t>
            </a:r>
            <a:r>
              <a:rPr spc="-15" dirty="0"/>
              <a:t>C</a:t>
            </a:r>
            <a:r>
              <a:rPr spc="-5" dirty="0"/>
              <a:t>la</a:t>
            </a:r>
            <a:r>
              <a:rPr spc="-10" dirty="0"/>
              <a:t>ss</a:t>
            </a:r>
            <a:r>
              <a:rPr spc="-5" dirty="0"/>
              <a:t>i</a:t>
            </a:r>
            <a:r>
              <a:rPr spc="-10" dirty="0"/>
              <a:t>f</a:t>
            </a:r>
            <a:r>
              <a:rPr spc="-5" dirty="0"/>
              <a:t>ied: Public</a:t>
            </a:r>
            <a:endParaRPr sz="10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9Slide.vn - 2019">
            <a:extLst>
              <a:ext uri="{FF2B5EF4-FFF2-40B4-BE49-F238E27FC236}">
                <a16:creationId xmlns:a16="http://schemas.microsoft.com/office/drawing/2014/main" id="{5E3D634A-B2B6-9803-835C-2169F57E5521}"/>
              </a:ext>
            </a:extLst>
          </p:cNvPr>
          <p:cNvSpPr txBox="1"/>
          <p:nvPr userDrawn="1"/>
        </p:nvSpPr>
        <p:spPr>
          <a:xfrm>
            <a:off x="0" y="-1559268"/>
            <a:ext cx="7556500" cy="416268"/>
          </a:xfrm>
          <a:prstGeom prst="rect">
            <a:avLst/>
          </a:prstGeom>
          <a:noFill/>
        </p:spPr>
        <p:txBody>
          <a:bodyPr vert="horz" rtlCol="0">
            <a:spAutoFit/>
          </a:bodyPr>
          <a:lstStyle/>
          <a:p>
            <a:pPr algn="ctr"/>
            <a:r>
              <a:rPr lang="en-US" sz="2105">
                <a:solidFill>
                  <a:srgbClr val="CFCFCF"/>
                </a:solidFill>
              </a:rPr>
              <a:t>www.9slide.vn</a:t>
            </a:r>
          </a:p>
        </p:txBody>
      </p:sp>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04742" y="10561573"/>
            <a:ext cx="752475" cy="132079"/>
          </a:xfrm>
          <a:prstGeom prst="rect">
            <a:avLst/>
          </a:prstGeom>
        </p:spPr>
        <p:txBody>
          <a:bodyPr wrap="square" lIns="0" tIns="0" rIns="0" bIns="0">
            <a:spAutoFit/>
          </a:bodyPr>
          <a:lstStyle>
            <a:lvl1pPr>
              <a:defRPr sz="850" b="0" i="0">
                <a:solidFill>
                  <a:schemeClr val="tx1"/>
                </a:solidFill>
                <a:latin typeface="Carlito"/>
                <a:cs typeface="Carlito"/>
              </a:defRPr>
            </a:lvl1pPr>
          </a:lstStyle>
          <a:p>
            <a:pPr marL="12700">
              <a:lnSpc>
                <a:spcPts val="900"/>
              </a:lnSpc>
            </a:pPr>
            <a:r>
              <a:rPr sz="100" spc="-5" dirty="0"/>
              <a:t>#</a:t>
            </a:r>
            <a:r>
              <a:rPr spc="-15" dirty="0"/>
              <a:t>C</a:t>
            </a:r>
            <a:r>
              <a:rPr spc="-5" dirty="0"/>
              <a:t>la</a:t>
            </a:r>
            <a:r>
              <a:rPr spc="-10" dirty="0"/>
              <a:t>ss</a:t>
            </a:r>
            <a:r>
              <a:rPr spc="-5" dirty="0"/>
              <a:t>i</a:t>
            </a:r>
            <a:r>
              <a:rPr spc="-10" dirty="0"/>
              <a:t>f</a:t>
            </a:r>
            <a:r>
              <a:rPr spc="-5" dirty="0"/>
              <a:t>ied: Public</a:t>
            </a:r>
            <a:endParaRPr sz="100"/>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5/9/2025</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12" Type="http://schemas.openxmlformats.org/officeDocument/2006/relationships/chart" Target="../charts/chart2.xml"/><Relationship Id="rId2" Type="http://schemas.openxmlformats.org/officeDocument/2006/relationships/hyperlink" Target="mailto:irwm@vinacapital.com" TargetMode="External"/><Relationship Id="rId1" Type="http://schemas.openxmlformats.org/officeDocument/2006/relationships/slideLayout" Target="../slideLayouts/slideLayout5.xml"/><Relationship Id="rId6" Type="http://schemas.openxmlformats.org/officeDocument/2006/relationships/image" Target="../media/image4.png"/><Relationship Id="rId11" Type="http://schemas.openxmlformats.org/officeDocument/2006/relationships/chart" Target="../charts/chart1.xml"/><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72796" y="946352"/>
            <a:ext cx="3571875" cy="344805"/>
          </a:xfrm>
          <a:custGeom>
            <a:avLst/>
            <a:gdLst/>
            <a:ahLst/>
            <a:cxnLst/>
            <a:rect l="l" t="t" r="r" b="b"/>
            <a:pathLst>
              <a:path w="3571875" h="344805">
                <a:moveTo>
                  <a:pt x="3571366" y="0"/>
                </a:moveTo>
                <a:lnTo>
                  <a:pt x="0" y="0"/>
                </a:lnTo>
                <a:lnTo>
                  <a:pt x="0" y="344728"/>
                </a:lnTo>
                <a:lnTo>
                  <a:pt x="3571366" y="344728"/>
                </a:lnTo>
                <a:lnTo>
                  <a:pt x="3571366" y="0"/>
                </a:lnTo>
                <a:close/>
              </a:path>
            </a:pathLst>
          </a:custGeom>
          <a:solidFill>
            <a:schemeClr val="bg1">
              <a:lumMod val="65000"/>
            </a:schemeClr>
          </a:solidFill>
        </p:spPr>
        <p:txBody>
          <a:bodyPr wrap="square" lIns="0" tIns="0" rIns="0" bIns="0" rtlCol="0" anchor="ctr"/>
          <a:lstStyle/>
          <a:p>
            <a:pPr lvl="3"/>
            <a:r>
              <a:rPr lang="en-US" sz="1500" b="1">
                <a:solidFill>
                  <a:schemeClr val="bg1"/>
                </a:solidFill>
                <a:latin typeface="Palatino Linotype" panose="02040502050505030304" pitchFamily="18" charset="0"/>
              </a:rPr>
              <a:t>   </a:t>
            </a:r>
            <a:r>
              <a:rPr lang="en-US" sz="1200" b="1">
                <a:solidFill>
                  <a:schemeClr val="bg1"/>
                </a:solidFill>
                <a:latin typeface="Palatino Linotype" panose="02040502050505030304" pitchFamily="18" charset="0"/>
              </a:rPr>
              <a:t>CHIẾN LƯỢC ĐẦU TƯ</a:t>
            </a:r>
            <a:endParaRPr sz="1200" b="1">
              <a:solidFill>
                <a:schemeClr val="bg1"/>
              </a:solidFill>
              <a:latin typeface="Palatino Linotype" panose="02040502050505030304" pitchFamily="18" charset="0"/>
            </a:endParaRPr>
          </a:p>
        </p:txBody>
      </p:sp>
      <p:sp>
        <p:nvSpPr>
          <p:cNvPr id="4" name="object 4"/>
          <p:cNvSpPr/>
          <p:nvPr/>
        </p:nvSpPr>
        <p:spPr>
          <a:xfrm>
            <a:off x="260604" y="915542"/>
            <a:ext cx="1496695" cy="398145"/>
          </a:xfrm>
          <a:custGeom>
            <a:avLst/>
            <a:gdLst/>
            <a:ahLst/>
            <a:cxnLst/>
            <a:rect l="l" t="t" r="r" b="b"/>
            <a:pathLst>
              <a:path w="1496695" h="398144">
                <a:moveTo>
                  <a:pt x="1297686" y="0"/>
                </a:moveTo>
                <a:lnTo>
                  <a:pt x="0" y="0"/>
                </a:lnTo>
                <a:lnTo>
                  <a:pt x="0" y="397764"/>
                </a:lnTo>
                <a:lnTo>
                  <a:pt x="1297686" y="397764"/>
                </a:lnTo>
                <a:lnTo>
                  <a:pt x="1496568" y="198882"/>
                </a:lnTo>
                <a:lnTo>
                  <a:pt x="1297686" y="0"/>
                </a:lnTo>
                <a:close/>
              </a:path>
            </a:pathLst>
          </a:custGeom>
          <a:solidFill>
            <a:srgbClr val="051A3A"/>
          </a:solidFill>
        </p:spPr>
        <p:txBody>
          <a:bodyPr wrap="square" lIns="0" tIns="0" rIns="0" bIns="0" rtlCol="0" anchor="ctr"/>
          <a:lstStyle/>
          <a:p>
            <a:r>
              <a:rPr lang="en-US" sz="1500" b="1">
                <a:solidFill>
                  <a:schemeClr val="bg1"/>
                </a:solidFill>
                <a:latin typeface="Palatino Linotype" panose="02040502050505030304" pitchFamily="18" charset="0"/>
              </a:rPr>
              <a:t>   </a:t>
            </a:r>
            <a:r>
              <a:rPr lang="en-US" sz="1400" b="1">
                <a:solidFill>
                  <a:schemeClr val="bg1"/>
                </a:solidFill>
                <a:latin typeface="Palatino Linotype" panose="02040502050505030304" pitchFamily="18" charset="0"/>
              </a:rPr>
              <a:t>LHBF</a:t>
            </a:r>
            <a:endParaRPr sz="1400" b="1">
              <a:solidFill>
                <a:schemeClr val="bg1"/>
              </a:solidFill>
              <a:latin typeface="Palatino Linotype" panose="02040502050505030304" pitchFamily="18" charset="0"/>
            </a:endParaRPr>
          </a:p>
        </p:txBody>
      </p:sp>
      <p:sp>
        <p:nvSpPr>
          <p:cNvPr id="61" name="object 3">
            <a:extLst>
              <a:ext uri="{FF2B5EF4-FFF2-40B4-BE49-F238E27FC236}">
                <a16:creationId xmlns:a16="http://schemas.microsoft.com/office/drawing/2014/main" id="{33F614A2-DCAD-412F-AFF3-08EA9F4667AC}"/>
              </a:ext>
            </a:extLst>
          </p:cNvPr>
          <p:cNvSpPr/>
          <p:nvPr/>
        </p:nvSpPr>
        <p:spPr>
          <a:xfrm>
            <a:off x="271158" y="2890124"/>
            <a:ext cx="3571875" cy="344805"/>
          </a:xfrm>
          <a:custGeom>
            <a:avLst/>
            <a:gdLst/>
            <a:ahLst/>
            <a:cxnLst/>
            <a:rect l="l" t="t" r="r" b="b"/>
            <a:pathLst>
              <a:path w="3571875" h="344805">
                <a:moveTo>
                  <a:pt x="3571366" y="0"/>
                </a:moveTo>
                <a:lnTo>
                  <a:pt x="0" y="0"/>
                </a:lnTo>
                <a:lnTo>
                  <a:pt x="0" y="344728"/>
                </a:lnTo>
                <a:lnTo>
                  <a:pt x="3571366" y="344728"/>
                </a:lnTo>
                <a:lnTo>
                  <a:pt x="3571366" y="0"/>
                </a:lnTo>
                <a:close/>
              </a:path>
            </a:pathLst>
          </a:custGeom>
          <a:solidFill>
            <a:srgbClr val="BB9C66"/>
          </a:solidFill>
        </p:spPr>
        <p:txBody>
          <a:bodyPr wrap="square" lIns="0" tIns="0" rIns="0" bIns="0" rtlCol="0" anchor="ctr"/>
          <a:lstStyle/>
          <a:p>
            <a:r>
              <a:rPr lang="en-US" sz="1200">
                <a:solidFill>
                  <a:schemeClr val="bg1"/>
                </a:solidFill>
                <a:latin typeface="Palatino Linotype" panose="02040502050505030304" pitchFamily="18" charset="0"/>
              </a:rPr>
              <a:t> </a:t>
            </a:r>
            <a:r>
              <a:rPr lang="en-US" sz="1200" b="1">
                <a:solidFill>
                  <a:schemeClr val="bg1"/>
                </a:solidFill>
                <a:latin typeface="Palatino Linotype" panose="02040502050505030304" pitchFamily="18" charset="0"/>
              </a:rPr>
              <a:t>TĂNG TRƯỞNG NAV TỪ KHI THÀNH LẬP</a:t>
            </a:r>
            <a:endParaRPr sz="1200" b="1">
              <a:solidFill>
                <a:schemeClr val="bg1"/>
              </a:solidFill>
              <a:latin typeface="Palatino Linotype" panose="02040502050505030304" pitchFamily="18" charset="0"/>
            </a:endParaRPr>
          </a:p>
        </p:txBody>
      </p:sp>
      <p:graphicFrame>
        <p:nvGraphicFramePr>
          <p:cNvPr id="6" name="object 6"/>
          <p:cNvGraphicFramePr>
            <a:graphicFrameLocks noGrp="1"/>
          </p:cNvGraphicFramePr>
          <p:nvPr>
            <p:extLst>
              <p:ext uri="{D42A27DB-BD31-4B8C-83A1-F6EECF244321}">
                <p14:modId xmlns:p14="http://schemas.microsoft.com/office/powerpoint/2010/main" val="584663778"/>
              </p:ext>
            </p:extLst>
          </p:nvPr>
        </p:nvGraphicFramePr>
        <p:xfrm>
          <a:off x="254513" y="6787839"/>
          <a:ext cx="3599937" cy="2172335"/>
        </p:xfrm>
        <a:graphic>
          <a:graphicData uri="http://schemas.openxmlformats.org/drawingml/2006/table">
            <a:tbl>
              <a:tblPr firstRow="1" bandRow="1">
                <a:tableStyleId>{2D5ABB26-0587-4C30-8999-92F81FD0307C}</a:tableStyleId>
              </a:tblPr>
              <a:tblGrid>
                <a:gridCol w="2099945">
                  <a:extLst>
                    <a:ext uri="{9D8B030D-6E8A-4147-A177-3AD203B41FA5}">
                      <a16:colId xmlns:a16="http://schemas.microsoft.com/office/drawing/2014/main" val="20000"/>
                    </a:ext>
                  </a:extLst>
                </a:gridCol>
                <a:gridCol w="814192">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212292">
                <a:tc>
                  <a:txBody>
                    <a:bodyPr/>
                    <a:lstStyle/>
                    <a:p>
                      <a:pPr marL="22860">
                        <a:lnSpc>
                          <a:spcPct val="100000"/>
                        </a:lnSpc>
                        <a:spcBef>
                          <a:spcPts val="45"/>
                        </a:spcBef>
                      </a:pPr>
                      <a:r>
                        <a:rPr lang="en-US" sz="900" i="1" dirty="0" err="1">
                          <a:solidFill>
                            <a:schemeClr val="tx1">
                              <a:lumMod val="75000"/>
                              <a:lumOff val="25000"/>
                            </a:schemeClr>
                          </a:solidFill>
                          <a:latin typeface="Palatino Linotype" panose="02040502050505030304" pitchFamily="18" charset="0"/>
                          <a:cs typeface="Arimo"/>
                        </a:rPr>
                        <a:t>Tại</a:t>
                      </a:r>
                      <a:r>
                        <a:rPr lang="en-US" sz="900" i="1" dirty="0">
                          <a:solidFill>
                            <a:schemeClr val="tx1">
                              <a:lumMod val="75000"/>
                              <a:lumOff val="25000"/>
                            </a:schemeClr>
                          </a:solidFill>
                          <a:latin typeface="Palatino Linotype" panose="02040502050505030304" pitchFamily="18" charset="0"/>
                          <a:cs typeface="Arimo"/>
                        </a:rPr>
                        <a:t> </a:t>
                      </a:r>
                      <a:r>
                        <a:rPr lang="en-US" sz="900" i="1" err="1">
                          <a:solidFill>
                            <a:schemeClr val="tx1">
                              <a:lumMod val="75000"/>
                              <a:lumOff val="25000"/>
                            </a:schemeClr>
                          </a:solidFill>
                          <a:latin typeface="Palatino Linotype" panose="02040502050505030304" pitchFamily="18" charset="0"/>
                          <a:cs typeface="Arimo"/>
                        </a:rPr>
                        <a:t>ngày</a:t>
                      </a:r>
                      <a:r>
                        <a:rPr lang="en-US" sz="900" i="1">
                          <a:solidFill>
                            <a:schemeClr val="tx1">
                              <a:lumMod val="75000"/>
                              <a:lumOff val="25000"/>
                            </a:schemeClr>
                          </a:solidFill>
                          <a:latin typeface="Palatino Linotype" panose="02040502050505030304" pitchFamily="18" charset="0"/>
                          <a:cs typeface="Arimo"/>
                        </a:rPr>
                        <a:t> </a:t>
                      </a:r>
                      <a:r>
                        <a:rPr lang="vi-VN" sz="900" i="1">
                          <a:solidFill>
                            <a:schemeClr val="tx1">
                              <a:lumMod val="75000"/>
                              <a:lumOff val="25000"/>
                            </a:schemeClr>
                          </a:solidFill>
                          <a:latin typeface="Palatino Linotype" panose="02040502050505030304" pitchFamily="18" charset="0"/>
                          <a:cs typeface="Arimo"/>
                        </a:rPr>
                        <a:t>31/03/2025</a:t>
                      </a:r>
                      <a:endParaRPr sz="900" i="1" dirty="0">
                        <a:solidFill>
                          <a:schemeClr val="tx1">
                            <a:lumMod val="75000"/>
                            <a:lumOff val="25000"/>
                          </a:schemeClr>
                        </a:solidFill>
                        <a:latin typeface="Palatino Linotype" panose="02040502050505030304" pitchFamily="18" charset="0"/>
                        <a:cs typeface="Arimo"/>
                      </a:endParaRPr>
                    </a:p>
                  </a:txBody>
                  <a:tcPr marL="0" marR="0" marT="5715" marB="0" anchor="ctr">
                    <a:lnL w="28575">
                      <a:solidFill>
                        <a:srgbClr val="FFFFFF"/>
                      </a:solidFill>
                      <a:prstDash val="solid"/>
                    </a:lnL>
                    <a:lnT w="12700">
                      <a:solidFill>
                        <a:srgbClr val="000000"/>
                      </a:solidFill>
                      <a:prstDash val="solid"/>
                    </a:lnT>
                    <a:lnB w="12700" cap="flat" cmpd="sng" algn="ctr">
                      <a:solidFill>
                        <a:srgbClr val="000000"/>
                      </a:solidFill>
                      <a:prstDash val="solid"/>
                      <a:round/>
                      <a:headEnd type="none" w="med" len="med"/>
                      <a:tailEnd type="none" w="med" len="med"/>
                    </a:lnB>
                    <a:noFill/>
                  </a:tcPr>
                </a:tc>
                <a:tc>
                  <a:txBody>
                    <a:bodyPr/>
                    <a:lstStyle/>
                    <a:p>
                      <a:pPr marR="227329" algn="r">
                        <a:lnSpc>
                          <a:spcPct val="100000"/>
                        </a:lnSpc>
                        <a:spcBef>
                          <a:spcPts val="90"/>
                        </a:spcBef>
                      </a:pPr>
                      <a:r>
                        <a:rPr lang="en-US" sz="900" b="1">
                          <a:solidFill>
                            <a:schemeClr val="tx1">
                              <a:lumMod val="75000"/>
                              <a:lumOff val="25000"/>
                            </a:schemeClr>
                          </a:solidFill>
                          <a:latin typeface="Palatino Linotype" panose="02040502050505030304" pitchFamily="18" charset="0"/>
                          <a:cs typeface="Carlito"/>
                        </a:rPr>
                        <a:t>LHBF</a:t>
                      </a:r>
                    </a:p>
                  </a:txBody>
                  <a:tcPr marL="0" marR="0" marT="11430" marB="0" anchor="ctr">
                    <a:lnT w="12700">
                      <a:solidFill>
                        <a:srgbClr val="000000"/>
                      </a:solidFill>
                      <a:prstDash val="solid"/>
                    </a:lnT>
                    <a:lnB w="12700" cap="flat" cmpd="sng" algn="ctr">
                      <a:solidFill>
                        <a:srgbClr val="000000"/>
                      </a:solidFill>
                      <a:prstDash val="solid"/>
                      <a:round/>
                      <a:headEnd type="none" w="med" len="med"/>
                      <a:tailEnd type="none" w="med" len="med"/>
                    </a:lnB>
                    <a:noFill/>
                  </a:tcPr>
                </a:tc>
                <a:tc>
                  <a:txBody>
                    <a:bodyPr/>
                    <a:lstStyle/>
                    <a:p>
                      <a:pPr algn="ctr">
                        <a:lnSpc>
                          <a:spcPct val="100000"/>
                        </a:lnSpc>
                      </a:pPr>
                      <a:r>
                        <a:rPr lang="en-US" sz="900" b="1">
                          <a:solidFill>
                            <a:schemeClr val="tx1">
                              <a:lumMod val="75000"/>
                              <a:lumOff val="25000"/>
                            </a:schemeClr>
                          </a:solidFill>
                          <a:latin typeface="Palatino Linotype" panose="02040502050505030304" pitchFamily="18" charset="0"/>
                          <a:cs typeface="Times New Roman"/>
                        </a:rPr>
                        <a:t>CSTC*</a:t>
                      </a:r>
                      <a:endParaRPr sz="900" b="1">
                        <a:solidFill>
                          <a:schemeClr val="tx1">
                            <a:lumMod val="75000"/>
                            <a:lumOff val="25000"/>
                          </a:schemeClr>
                        </a:solidFill>
                        <a:latin typeface="Palatino Linotype" panose="02040502050505030304" pitchFamily="18" charset="0"/>
                        <a:cs typeface="Times New Roman"/>
                      </a:endParaRPr>
                    </a:p>
                  </a:txBody>
                  <a:tcPr marL="0" marR="0" marT="0" marB="0" anchor="ctr">
                    <a:lnR w="28575">
                      <a:solidFill>
                        <a:srgbClr val="FFFFFF"/>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0642094"/>
                  </a:ext>
                </a:extLst>
              </a:tr>
              <a:tr h="190500">
                <a:tc>
                  <a:txBody>
                    <a:bodyPr/>
                    <a:lstStyle/>
                    <a:p>
                      <a:pPr marL="22860">
                        <a:lnSpc>
                          <a:spcPct val="100000"/>
                        </a:lnSpc>
                        <a:spcBef>
                          <a:spcPts val="45"/>
                        </a:spcBef>
                      </a:pPr>
                      <a:r>
                        <a:rPr sz="900" spc="-75">
                          <a:solidFill>
                            <a:schemeClr val="tx1">
                              <a:lumMod val="75000"/>
                              <a:lumOff val="25000"/>
                            </a:schemeClr>
                          </a:solidFill>
                          <a:latin typeface="Palatino Linotype" panose="02040502050505030304" pitchFamily="18" charset="0"/>
                          <a:cs typeface="Arimo"/>
                        </a:rPr>
                        <a:t>T</a:t>
                      </a:r>
                      <a:r>
                        <a:rPr sz="900" spc="-10">
                          <a:solidFill>
                            <a:schemeClr val="tx1">
                              <a:lumMod val="75000"/>
                              <a:lumOff val="25000"/>
                            </a:schemeClr>
                          </a:solidFill>
                          <a:latin typeface="Palatino Linotype" panose="02040502050505030304" pitchFamily="18" charset="0"/>
                          <a:cs typeface="Arimo"/>
                        </a:rPr>
                        <a:t>ài </a:t>
                      </a:r>
                      <a:r>
                        <a:rPr sz="900" spc="-80">
                          <a:solidFill>
                            <a:schemeClr val="tx1">
                              <a:lumMod val="75000"/>
                              <a:lumOff val="25000"/>
                            </a:schemeClr>
                          </a:solidFill>
                          <a:latin typeface="Palatino Linotype" panose="02040502050505030304" pitchFamily="18" charset="0"/>
                          <a:cs typeface="Arimo"/>
                        </a:rPr>
                        <a:t>sản </a:t>
                      </a:r>
                      <a:r>
                        <a:rPr lang="en-US" sz="900" spc="-80">
                          <a:solidFill>
                            <a:schemeClr val="tx1">
                              <a:lumMod val="75000"/>
                              <a:lumOff val="25000"/>
                            </a:schemeClr>
                          </a:solidFill>
                          <a:latin typeface="Palatino Linotype" panose="02040502050505030304" pitchFamily="18" charset="0"/>
                          <a:cs typeface="Arimo"/>
                        </a:rPr>
                        <a:t> ròng </a:t>
                      </a:r>
                      <a:r>
                        <a:rPr sz="900" spc="-10">
                          <a:solidFill>
                            <a:schemeClr val="tx1">
                              <a:lumMod val="75000"/>
                              <a:lumOff val="25000"/>
                            </a:schemeClr>
                          </a:solidFill>
                          <a:latin typeface="Palatino Linotype" panose="02040502050505030304" pitchFamily="18" charset="0"/>
                          <a:cs typeface="Arimo"/>
                        </a:rPr>
                        <a:t>(</a:t>
                      </a:r>
                      <a:r>
                        <a:rPr sz="900" spc="-10" dirty="0">
                          <a:solidFill>
                            <a:schemeClr val="tx1">
                              <a:lumMod val="75000"/>
                              <a:lumOff val="25000"/>
                            </a:schemeClr>
                          </a:solidFill>
                          <a:latin typeface="Palatino Linotype" panose="02040502050505030304" pitchFamily="18" charset="0"/>
                          <a:cs typeface="Arimo"/>
                        </a:rPr>
                        <a:t>tỷ</a:t>
                      </a:r>
                      <a:r>
                        <a:rPr sz="900" spc="-50" dirty="0">
                          <a:solidFill>
                            <a:schemeClr val="tx1">
                              <a:lumMod val="75000"/>
                              <a:lumOff val="25000"/>
                            </a:schemeClr>
                          </a:solidFill>
                          <a:latin typeface="Palatino Linotype" panose="02040502050505030304" pitchFamily="18" charset="0"/>
                          <a:cs typeface="Arimo"/>
                        </a:rPr>
                        <a:t> </a:t>
                      </a:r>
                      <a:r>
                        <a:rPr sz="900" spc="-80" dirty="0">
                          <a:solidFill>
                            <a:schemeClr val="tx1">
                              <a:lumMod val="75000"/>
                              <a:lumOff val="25000"/>
                            </a:schemeClr>
                          </a:solidFill>
                          <a:latin typeface="Palatino Linotype" panose="02040502050505030304" pitchFamily="18" charset="0"/>
                          <a:cs typeface="Arimo"/>
                        </a:rPr>
                        <a:t>VNĐ)</a:t>
                      </a:r>
                      <a:endParaRPr sz="900">
                        <a:solidFill>
                          <a:schemeClr val="tx1">
                            <a:lumMod val="75000"/>
                            <a:lumOff val="25000"/>
                          </a:schemeClr>
                        </a:solidFill>
                        <a:latin typeface="Palatino Linotype" panose="02040502050505030304" pitchFamily="18" charset="0"/>
                        <a:cs typeface="Arimo"/>
                      </a:endParaRPr>
                    </a:p>
                  </a:txBody>
                  <a:tcPr marL="0" marR="0" marT="5715" marB="0" anchor="ctr">
                    <a:lnL w="28575">
                      <a:solidFill>
                        <a:srgbClr val="FFFFFF"/>
                      </a:solidFill>
                      <a:prstDash val="solid"/>
                    </a:lnL>
                    <a:lnT w="12700">
                      <a:solidFill>
                        <a:srgbClr val="000000"/>
                      </a:solidFill>
                      <a:prstDash val="solid"/>
                    </a:lnT>
                    <a:lnB w="12700">
                      <a:solidFill>
                        <a:srgbClr val="E7E6E6"/>
                      </a:solidFill>
                      <a:prstDash val="solid"/>
                    </a:lnB>
                    <a:solidFill>
                      <a:srgbClr val="DBDBDB"/>
                    </a:solidFill>
                  </a:tcPr>
                </a:tc>
                <a:tc>
                  <a:txBody>
                    <a:bodyPr/>
                    <a:lstStyle/>
                    <a:p>
                      <a:pPr marL="0" marR="227329" algn="r">
                        <a:lnSpc>
                          <a:spcPct val="100000"/>
                        </a:lnSpc>
                        <a:spcBef>
                          <a:spcPts val="90"/>
                        </a:spcBef>
                      </a:pPr>
                      <a:r>
                        <a:rPr lang="vi-VN" sz="900" spc="-10">
                          <a:solidFill>
                            <a:schemeClr val="tx1">
                              <a:lumMod val="75000"/>
                              <a:lumOff val="25000"/>
                            </a:schemeClr>
                          </a:solidFill>
                          <a:latin typeface="Palatino Linotype" panose="02040502050505030304" pitchFamily="18" charset="0"/>
                          <a:ea typeface="+mn-ea"/>
                          <a:cs typeface="Times New Roman"/>
                        </a:rPr>
                        <a:t>11</a:t>
                      </a:r>
                      <a:r>
                        <a:rPr lang="en-GB" sz="900" spc="-10">
                          <a:solidFill>
                            <a:schemeClr val="tx1">
                              <a:lumMod val="75000"/>
                              <a:lumOff val="25000"/>
                            </a:schemeClr>
                          </a:solidFill>
                          <a:latin typeface="Palatino Linotype" panose="02040502050505030304" pitchFamily="18" charset="0"/>
                          <a:ea typeface="+mn-ea"/>
                          <a:cs typeface="Times New Roman"/>
                        </a:rPr>
                        <a:t>2.503</a:t>
                      </a:r>
                      <a:endParaRPr lang="en-US" sz="900" spc="-10" dirty="0">
                        <a:solidFill>
                          <a:schemeClr val="tx1">
                            <a:lumMod val="75000"/>
                            <a:lumOff val="25000"/>
                          </a:schemeClr>
                        </a:solidFill>
                        <a:latin typeface="Palatino Linotype" panose="02040502050505030304" pitchFamily="18" charset="0"/>
                        <a:ea typeface="+mn-ea"/>
                        <a:cs typeface="Times New Roman"/>
                      </a:endParaRPr>
                    </a:p>
                  </a:txBody>
                  <a:tcPr marL="0" marR="0" marT="11430" marB="0" anchor="ctr">
                    <a:lnT w="12700">
                      <a:solidFill>
                        <a:srgbClr val="000000"/>
                      </a:solidFill>
                      <a:prstDash val="solid"/>
                    </a:lnT>
                    <a:lnB w="12700">
                      <a:solidFill>
                        <a:srgbClr val="E7E6E6"/>
                      </a:solidFill>
                      <a:prstDash val="solid"/>
                    </a:lnB>
                    <a:solidFill>
                      <a:srgbClr val="DBDBDB"/>
                    </a:solidFill>
                  </a:tcPr>
                </a:tc>
                <a:tc>
                  <a:txBody>
                    <a:bodyPr/>
                    <a:lstStyle/>
                    <a:p>
                      <a:pPr>
                        <a:lnSpc>
                          <a:spcPct val="100000"/>
                        </a:lnSpc>
                      </a:pPr>
                      <a:endParaRPr sz="900" spc="-10">
                        <a:solidFill>
                          <a:schemeClr val="tx1">
                            <a:lumMod val="75000"/>
                            <a:lumOff val="25000"/>
                          </a:schemeClr>
                        </a:solidFill>
                        <a:latin typeface="Palatino Linotype" panose="02040502050505030304" pitchFamily="18" charset="0"/>
                        <a:ea typeface="+mn-ea"/>
                        <a:cs typeface="Times New Roman"/>
                      </a:endParaRPr>
                    </a:p>
                  </a:txBody>
                  <a:tcPr marL="0" marR="0" marT="0" marB="0" anchor="ctr">
                    <a:lnR w="28575">
                      <a:solidFill>
                        <a:srgbClr val="FFFFFF"/>
                      </a:solidFill>
                      <a:prstDash val="solid"/>
                    </a:lnR>
                    <a:lnT w="12700">
                      <a:solidFill>
                        <a:srgbClr val="000000"/>
                      </a:solidFill>
                      <a:prstDash val="solid"/>
                    </a:lnT>
                    <a:lnB w="12700">
                      <a:solidFill>
                        <a:srgbClr val="E7E6E6"/>
                      </a:solidFill>
                      <a:prstDash val="solid"/>
                    </a:lnB>
                    <a:solidFill>
                      <a:srgbClr val="DBDBDB"/>
                    </a:solidFill>
                  </a:tcPr>
                </a:tc>
                <a:extLst>
                  <a:ext uri="{0D108BD9-81ED-4DB2-BD59-A6C34878D82A}">
                    <a16:rowId xmlns:a16="http://schemas.microsoft.com/office/drawing/2014/main" val="10002"/>
                  </a:ext>
                </a:extLst>
              </a:tr>
              <a:tr h="190500">
                <a:tc>
                  <a:txBody>
                    <a:bodyPr/>
                    <a:lstStyle/>
                    <a:p>
                      <a:pPr marL="22860">
                        <a:lnSpc>
                          <a:spcPct val="100000"/>
                        </a:lnSpc>
                        <a:spcBef>
                          <a:spcPts val="45"/>
                        </a:spcBef>
                      </a:pPr>
                      <a:r>
                        <a:rPr lang="en-US" sz="900" spc="-80">
                          <a:solidFill>
                            <a:schemeClr val="tx1">
                              <a:lumMod val="75000"/>
                              <a:lumOff val="25000"/>
                            </a:schemeClr>
                          </a:solidFill>
                          <a:latin typeface="Palatino Linotype" panose="02040502050505030304" pitchFamily="18" charset="0"/>
                          <a:cs typeface="Arimo"/>
                        </a:rPr>
                        <a:t>Giá</a:t>
                      </a:r>
                      <a:r>
                        <a:rPr sz="900" spc="-80">
                          <a:solidFill>
                            <a:schemeClr val="tx1">
                              <a:lumMod val="75000"/>
                              <a:lumOff val="25000"/>
                            </a:schemeClr>
                          </a:solidFill>
                          <a:latin typeface="Palatino Linotype" panose="02040502050505030304" pitchFamily="18" charset="0"/>
                          <a:cs typeface="Arimo"/>
                        </a:rPr>
                        <a:t> </a:t>
                      </a:r>
                      <a:r>
                        <a:rPr lang="en-US" sz="900" spc="-80">
                          <a:solidFill>
                            <a:schemeClr val="tx1">
                              <a:lumMod val="75000"/>
                              <a:lumOff val="25000"/>
                            </a:schemeClr>
                          </a:solidFill>
                          <a:latin typeface="Palatino Linotype" panose="02040502050505030304" pitchFamily="18" charset="0"/>
                          <a:cs typeface="Arimo"/>
                        </a:rPr>
                        <a:t> </a:t>
                      </a:r>
                      <a:r>
                        <a:rPr sz="900" spc="25">
                          <a:solidFill>
                            <a:schemeClr val="tx1">
                              <a:lumMod val="75000"/>
                              <a:lumOff val="25000"/>
                            </a:schemeClr>
                          </a:solidFill>
                          <a:latin typeface="Palatino Linotype" panose="02040502050505030304" pitchFamily="18" charset="0"/>
                          <a:cs typeface="Arimo"/>
                        </a:rPr>
                        <a:t>trị </a:t>
                      </a:r>
                      <a:r>
                        <a:rPr sz="900" spc="-10">
                          <a:solidFill>
                            <a:schemeClr val="tx1">
                              <a:lumMod val="75000"/>
                              <a:lumOff val="25000"/>
                            </a:schemeClr>
                          </a:solidFill>
                          <a:latin typeface="Palatino Linotype" panose="02040502050505030304" pitchFamily="18" charset="0"/>
                          <a:cs typeface="Arimo"/>
                        </a:rPr>
                        <a:t>tài </a:t>
                      </a:r>
                      <a:r>
                        <a:rPr sz="900" spc="-80">
                          <a:solidFill>
                            <a:schemeClr val="tx1">
                              <a:lumMod val="75000"/>
                              <a:lumOff val="25000"/>
                            </a:schemeClr>
                          </a:solidFill>
                          <a:latin typeface="Palatino Linotype" panose="02040502050505030304" pitchFamily="18" charset="0"/>
                          <a:cs typeface="Arimo"/>
                        </a:rPr>
                        <a:t>sản</a:t>
                      </a:r>
                      <a:r>
                        <a:rPr lang="en-US" sz="900" spc="-80">
                          <a:solidFill>
                            <a:schemeClr val="tx1">
                              <a:lumMod val="75000"/>
                              <a:lumOff val="25000"/>
                            </a:schemeClr>
                          </a:solidFill>
                          <a:latin typeface="Palatino Linotype" panose="02040502050505030304" pitchFamily="18" charset="0"/>
                          <a:cs typeface="Arimo"/>
                        </a:rPr>
                        <a:t> </a:t>
                      </a:r>
                      <a:r>
                        <a:rPr sz="900" spc="-80">
                          <a:solidFill>
                            <a:schemeClr val="tx1">
                              <a:lumMod val="75000"/>
                              <a:lumOff val="25000"/>
                            </a:schemeClr>
                          </a:solidFill>
                          <a:latin typeface="Palatino Linotype" panose="02040502050505030304" pitchFamily="18" charset="0"/>
                          <a:cs typeface="Arimo"/>
                        </a:rPr>
                        <a:t> </a:t>
                      </a:r>
                      <a:r>
                        <a:rPr sz="900" spc="-70">
                          <a:solidFill>
                            <a:schemeClr val="tx1">
                              <a:lumMod val="75000"/>
                              <a:lumOff val="25000"/>
                            </a:schemeClr>
                          </a:solidFill>
                          <a:latin typeface="Palatino Linotype" panose="02040502050505030304" pitchFamily="18" charset="0"/>
                          <a:cs typeface="Arimo"/>
                        </a:rPr>
                        <a:t>ròng</a:t>
                      </a:r>
                      <a:r>
                        <a:rPr lang="en-US" sz="900" spc="-70">
                          <a:solidFill>
                            <a:schemeClr val="tx1">
                              <a:lumMod val="75000"/>
                              <a:lumOff val="25000"/>
                            </a:schemeClr>
                          </a:solidFill>
                          <a:latin typeface="Palatino Linotype" panose="02040502050505030304" pitchFamily="18" charset="0"/>
                          <a:cs typeface="Arimo"/>
                        </a:rPr>
                        <a:t> </a:t>
                      </a:r>
                      <a:r>
                        <a:rPr sz="900" spc="-70">
                          <a:solidFill>
                            <a:schemeClr val="tx1">
                              <a:lumMod val="75000"/>
                              <a:lumOff val="25000"/>
                            </a:schemeClr>
                          </a:solidFill>
                          <a:latin typeface="Palatino Linotype" panose="02040502050505030304" pitchFamily="18" charset="0"/>
                          <a:cs typeface="Arimo"/>
                        </a:rPr>
                        <a:t>/</a:t>
                      </a:r>
                      <a:r>
                        <a:rPr lang="en-US" sz="900" spc="-70">
                          <a:solidFill>
                            <a:schemeClr val="tx1">
                              <a:lumMod val="75000"/>
                              <a:lumOff val="25000"/>
                            </a:schemeClr>
                          </a:solidFill>
                          <a:latin typeface="Palatino Linotype" panose="02040502050505030304" pitchFamily="18" charset="0"/>
                          <a:cs typeface="Arimo"/>
                        </a:rPr>
                        <a:t> </a:t>
                      </a:r>
                      <a:r>
                        <a:rPr sz="900" spc="-70">
                          <a:solidFill>
                            <a:schemeClr val="tx1">
                              <a:lumMod val="75000"/>
                              <a:lumOff val="25000"/>
                            </a:schemeClr>
                          </a:solidFill>
                          <a:latin typeface="Palatino Linotype" panose="02040502050505030304" pitchFamily="18" charset="0"/>
                          <a:cs typeface="Arimo"/>
                        </a:rPr>
                        <a:t>CCQ</a:t>
                      </a:r>
                      <a:r>
                        <a:rPr sz="900" spc="-120">
                          <a:solidFill>
                            <a:schemeClr val="tx1">
                              <a:lumMod val="75000"/>
                              <a:lumOff val="25000"/>
                            </a:schemeClr>
                          </a:solidFill>
                          <a:latin typeface="Palatino Linotype" panose="02040502050505030304" pitchFamily="18" charset="0"/>
                          <a:cs typeface="Arimo"/>
                        </a:rPr>
                        <a:t> </a:t>
                      </a:r>
                      <a:r>
                        <a:rPr sz="900" spc="-75" dirty="0">
                          <a:solidFill>
                            <a:schemeClr val="tx1">
                              <a:lumMod val="75000"/>
                              <a:lumOff val="25000"/>
                            </a:schemeClr>
                          </a:solidFill>
                          <a:latin typeface="Palatino Linotype" panose="02040502050505030304" pitchFamily="18" charset="0"/>
                          <a:cs typeface="Arimo"/>
                        </a:rPr>
                        <a:t>(VNĐ)</a:t>
                      </a:r>
                      <a:endParaRPr sz="900">
                        <a:solidFill>
                          <a:schemeClr val="tx1">
                            <a:lumMod val="75000"/>
                            <a:lumOff val="25000"/>
                          </a:schemeClr>
                        </a:solidFill>
                        <a:latin typeface="Palatino Linotype" panose="02040502050505030304" pitchFamily="18" charset="0"/>
                        <a:cs typeface="Arimo"/>
                      </a:endParaRPr>
                    </a:p>
                  </a:txBody>
                  <a:tcPr marL="0" marR="0" marT="5715" marB="0" anchor="ctr">
                    <a:lnL w="28575">
                      <a:solidFill>
                        <a:srgbClr val="FFFFFF"/>
                      </a:solidFill>
                      <a:prstDash val="solid"/>
                    </a:lnL>
                    <a:lnT w="12700">
                      <a:solidFill>
                        <a:srgbClr val="E7E6E6"/>
                      </a:solidFill>
                      <a:prstDash val="solid"/>
                    </a:lnT>
                    <a:lnB w="12700">
                      <a:solidFill>
                        <a:srgbClr val="000000"/>
                      </a:solidFill>
                      <a:prstDash val="solid"/>
                    </a:lnB>
                    <a:solidFill>
                      <a:srgbClr val="DBDBDB"/>
                    </a:solidFill>
                  </a:tcPr>
                </a:tc>
                <a:tc>
                  <a:txBody>
                    <a:bodyPr/>
                    <a:lstStyle/>
                    <a:p>
                      <a:pPr marL="0" marR="227965" algn="r">
                        <a:lnSpc>
                          <a:spcPct val="100000"/>
                        </a:lnSpc>
                        <a:spcBef>
                          <a:spcPts val="90"/>
                        </a:spcBef>
                      </a:pPr>
                      <a:r>
                        <a:rPr lang="en-US" sz="900" spc="-10">
                          <a:solidFill>
                            <a:schemeClr val="tx1">
                              <a:lumMod val="75000"/>
                              <a:lumOff val="25000"/>
                            </a:schemeClr>
                          </a:solidFill>
                          <a:latin typeface="Palatino Linotype" panose="02040502050505030304" pitchFamily="18" charset="0"/>
                          <a:ea typeface="+mn-ea"/>
                          <a:cs typeface="Times New Roman"/>
                        </a:rPr>
                        <a:t>1</a:t>
                      </a:r>
                      <a:r>
                        <a:rPr lang="vi-VN" sz="900" spc="-10">
                          <a:solidFill>
                            <a:schemeClr val="tx1">
                              <a:lumMod val="75000"/>
                              <a:lumOff val="25000"/>
                            </a:schemeClr>
                          </a:solidFill>
                          <a:latin typeface="Palatino Linotype" panose="02040502050505030304" pitchFamily="18" charset="0"/>
                          <a:ea typeface="+mn-ea"/>
                          <a:cs typeface="Times New Roman"/>
                        </a:rPr>
                        <a:t>4,0</a:t>
                      </a:r>
                      <a:r>
                        <a:rPr lang="en-GB" sz="900" spc="-10">
                          <a:solidFill>
                            <a:schemeClr val="tx1">
                              <a:lumMod val="75000"/>
                              <a:lumOff val="25000"/>
                            </a:schemeClr>
                          </a:solidFill>
                          <a:latin typeface="Palatino Linotype" panose="02040502050505030304" pitchFamily="18" charset="0"/>
                          <a:ea typeface="+mn-ea"/>
                          <a:cs typeface="Times New Roman"/>
                        </a:rPr>
                        <a:t>60</a:t>
                      </a:r>
                      <a:endParaRPr lang="en-US" sz="900" spc="-10" dirty="0">
                        <a:solidFill>
                          <a:schemeClr val="tx1">
                            <a:lumMod val="75000"/>
                            <a:lumOff val="25000"/>
                          </a:schemeClr>
                        </a:solidFill>
                        <a:latin typeface="Palatino Linotype" panose="02040502050505030304" pitchFamily="18" charset="0"/>
                        <a:ea typeface="+mn-ea"/>
                        <a:cs typeface="Times New Roman"/>
                      </a:endParaRPr>
                    </a:p>
                  </a:txBody>
                  <a:tcPr marL="0" marR="0" marT="11430" marB="0" anchor="ctr">
                    <a:lnT w="12700">
                      <a:solidFill>
                        <a:srgbClr val="E7E6E6"/>
                      </a:solidFill>
                      <a:prstDash val="solid"/>
                    </a:lnT>
                    <a:lnB w="12700">
                      <a:solidFill>
                        <a:srgbClr val="000000"/>
                      </a:solidFill>
                      <a:prstDash val="solid"/>
                    </a:lnB>
                    <a:solidFill>
                      <a:srgbClr val="DBDBDB"/>
                    </a:solidFill>
                  </a:tcPr>
                </a:tc>
                <a:tc>
                  <a:txBody>
                    <a:bodyPr/>
                    <a:lstStyle/>
                    <a:p>
                      <a:pPr>
                        <a:lnSpc>
                          <a:spcPct val="100000"/>
                        </a:lnSpc>
                      </a:pPr>
                      <a:endParaRPr sz="900" spc="-10" dirty="0">
                        <a:solidFill>
                          <a:schemeClr val="tx1">
                            <a:lumMod val="75000"/>
                            <a:lumOff val="25000"/>
                          </a:schemeClr>
                        </a:solidFill>
                        <a:latin typeface="Palatino Linotype" panose="02040502050505030304" pitchFamily="18" charset="0"/>
                        <a:ea typeface="+mn-ea"/>
                        <a:cs typeface="Times New Roman"/>
                      </a:endParaRPr>
                    </a:p>
                  </a:txBody>
                  <a:tcPr marL="0" marR="0" marT="0" marB="0" anchor="ctr">
                    <a:lnR w="28575">
                      <a:solidFill>
                        <a:srgbClr val="FFFFFF"/>
                      </a:solidFill>
                      <a:prstDash val="solid"/>
                    </a:lnR>
                    <a:lnT w="12700">
                      <a:solidFill>
                        <a:srgbClr val="E7E6E6"/>
                      </a:solidFill>
                      <a:prstDash val="solid"/>
                    </a:lnT>
                    <a:lnB w="12700">
                      <a:solidFill>
                        <a:srgbClr val="000000"/>
                      </a:solidFill>
                      <a:prstDash val="solid"/>
                    </a:lnB>
                    <a:solidFill>
                      <a:srgbClr val="DBDBDB"/>
                    </a:solidFill>
                  </a:tcPr>
                </a:tc>
                <a:extLst>
                  <a:ext uri="{0D108BD9-81ED-4DB2-BD59-A6C34878D82A}">
                    <a16:rowId xmlns:a16="http://schemas.microsoft.com/office/drawing/2014/main" val="10003"/>
                  </a:ext>
                </a:extLst>
              </a:tr>
              <a:tr h="190500">
                <a:tc>
                  <a:txBody>
                    <a:bodyPr/>
                    <a:lstStyle/>
                    <a:p>
                      <a:pPr marL="22225" algn="just">
                        <a:lnSpc>
                          <a:spcPct val="100000"/>
                        </a:lnSpc>
                        <a:spcBef>
                          <a:spcPts val="45"/>
                        </a:spcBef>
                      </a:pPr>
                      <a:r>
                        <a:rPr sz="900" spc="-75" dirty="0" err="1">
                          <a:solidFill>
                            <a:schemeClr val="tx1">
                              <a:lumMod val="75000"/>
                              <a:lumOff val="25000"/>
                            </a:schemeClr>
                          </a:solidFill>
                          <a:latin typeface="Palatino Linotype" panose="02040502050505030304" pitchFamily="18" charset="0"/>
                          <a:cs typeface="Arimo"/>
                        </a:rPr>
                        <a:t>Lợi</a:t>
                      </a:r>
                      <a:r>
                        <a:rPr sz="900" spc="-75" dirty="0">
                          <a:solidFill>
                            <a:schemeClr val="tx1">
                              <a:lumMod val="75000"/>
                              <a:lumOff val="25000"/>
                            </a:schemeClr>
                          </a:solidFill>
                          <a:latin typeface="Palatino Linotype" panose="02040502050505030304" pitchFamily="18" charset="0"/>
                          <a:cs typeface="Arimo"/>
                        </a:rPr>
                        <a:t> </a:t>
                      </a:r>
                      <a:r>
                        <a:rPr lang="en-US" sz="900" spc="-75" dirty="0">
                          <a:solidFill>
                            <a:schemeClr val="tx1">
                              <a:lumMod val="75000"/>
                              <a:lumOff val="25000"/>
                            </a:schemeClr>
                          </a:solidFill>
                          <a:latin typeface="Palatino Linotype" panose="02040502050505030304" pitchFamily="18" charset="0"/>
                          <a:cs typeface="Arimo"/>
                        </a:rPr>
                        <a:t> </a:t>
                      </a:r>
                      <a:r>
                        <a:rPr sz="900" spc="-45" dirty="0" err="1">
                          <a:solidFill>
                            <a:schemeClr val="tx1">
                              <a:lumMod val="75000"/>
                              <a:lumOff val="25000"/>
                            </a:schemeClr>
                          </a:solidFill>
                          <a:latin typeface="Palatino Linotype" panose="02040502050505030304" pitchFamily="18" charset="0"/>
                          <a:cs typeface="Arimo"/>
                        </a:rPr>
                        <a:t>nhuận</a:t>
                      </a:r>
                      <a:r>
                        <a:rPr sz="900" spc="-45" dirty="0">
                          <a:solidFill>
                            <a:schemeClr val="tx1">
                              <a:lumMod val="75000"/>
                              <a:lumOff val="25000"/>
                            </a:schemeClr>
                          </a:solidFill>
                          <a:latin typeface="Palatino Linotype" panose="02040502050505030304" pitchFamily="18" charset="0"/>
                          <a:cs typeface="Arimo"/>
                        </a:rPr>
                        <a:t> </a:t>
                      </a:r>
                      <a:r>
                        <a:rPr sz="900" spc="-35" err="1">
                          <a:solidFill>
                            <a:schemeClr val="tx1">
                              <a:lumMod val="75000"/>
                              <a:lumOff val="25000"/>
                            </a:schemeClr>
                          </a:solidFill>
                          <a:latin typeface="Palatino Linotype" panose="02040502050505030304" pitchFamily="18" charset="0"/>
                          <a:cs typeface="Arimo"/>
                        </a:rPr>
                        <a:t>tháng</a:t>
                      </a:r>
                      <a:r>
                        <a:rPr sz="900" spc="-35">
                          <a:solidFill>
                            <a:schemeClr val="tx1">
                              <a:lumMod val="75000"/>
                              <a:lumOff val="25000"/>
                            </a:schemeClr>
                          </a:solidFill>
                          <a:latin typeface="Palatino Linotype" panose="02040502050505030304" pitchFamily="18" charset="0"/>
                          <a:cs typeface="Arimo"/>
                        </a:rPr>
                        <a:t> </a:t>
                      </a:r>
                      <a:r>
                        <a:rPr lang="en-GB" sz="900" spc="-35">
                          <a:solidFill>
                            <a:schemeClr val="tx1">
                              <a:lumMod val="75000"/>
                              <a:lumOff val="25000"/>
                            </a:schemeClr>
                          </a:solidFill>
                          <a:latin typeface="Palatino Linotype" panose="02040502050505030304" pitchFamily="18" charset="0"/>
                          <a:cs typeface="Arimo"/>
                        </a:rPr>
                        <a:t>04/2025</a:t>
                      </a:r>
                      <a:r>
                        <a:rPr sz="900" spc="-75">
                          <a:solidFill>
                            <a:schemeClr val="tx1">
                              <a:lumMod val="75000"/>
                              <a:lumOff val="25000"/>
                            </a:schemeClr>
                          </a:solidFill>
                          <a:latin typeface="Palatino Linotype" panose="02040502050505030304" pitchFamily="18" charset="0"/>
                          <a:cs typeface="Arimo"/>
                        </a:rPr>
                        <a:t> </a:t>
                      </a:r>
                      <a:r>
                        <a:rPr sz="900" spc="-85" dirty="0">
                          <a:solidFill>
                            <a:schemeClr val="tx1">
                              <a:lumMod val="75000"/>
                              <a:lumOff val="25000"/>
                            </a:schemeClr>
                          </a:solidFill>
                          <a:latin typeface="Palatino Linotype" panose="02040502050505030304" pitchFamily="18" charset="0"/>
                          <a:cs typeface="Arimo"/>
                        </a:rPr>
                        <a:t>(%)</a:t>
                      </a:r>
                      <a:endParaRPr sz="900" dirty="0">
                        <a:solidFill>
                          <a:schemeClr val="tx1">
                            <a:lumMod val="75000"/>
                            <a:lumOff val="25000"/>
                          </a:schemeClr>
                        </a:solidFill>
                        <a:latin typeface="Palatino Linotype" panose="02040502050505030304" pitchFamily="18" charset="0"/>
                        <a:cs typeface="Arimo"/>
                      </a:endParaRPr>
                    </a:p>
                  </a:txBody>
                  <a:tcPr marL="0" marR="0" marT="5715" marB="0" anchor="ctr">
                    <a:lnT w="12700">
                      <a:solidFill>
                        <a:srgbClr val="000000"/>
                      </a:solidFill>
                      <a:prstDash val="solid"/>
                    </a:lnT>
                    <a:lnB w="12700">
                      <a:solidFill>
                        <a:srgbClr val="E7E6E6"/>
                      </a:solidFill>
                      <a:prstDash val="solid"/>
                    </a:lnB>
                  </a:tcPr>
                </a:tc>
                <a:tc>
                  <a:txBody>
                    <a:bodyPr/>
                    <a:lstStyle/>
                    <a:p>
                      <a:pPr marL="0" marR="227965" algn="r">
                        <a:lnSpc>
                          <a:spcPct val="100000"/>
                        </a:lnSpc>
                        <a:spcBef>
                          <a:spcPts val="90"/>
                        </a:spcBef>
                      </a:pPr>
                      <a:r>
                        <a:rPr lang="vi-VN" sz="900" spc="-10">
                          <a:solidFill>
                            <a:schemeClr val="tx1">
                              <a:lumMod val="75000"/>
                              <a:lumOff val="25000"/>
                            </a:schemeClr>
                          </a:solidFill>
                          <a:latin typeface="Palatino Linotype" panose="02040502050505030304" pitchFamily="18" charset="0"/>
                          <a:ea typeface="+mn-ea"/>
                          <a:cs typeface="Times New Roman"/>
                        </a:rPr>
                        <a:t>0.3</a:t>
                      </a:r>
                      <a:r>
                        <a:rPr lang="en-GB" sz="900" spc="-10">
                          <a:solidFill>
                            <a:schemeClr val="tx1">
                              <a:lumMod val="75000"/>
                              <a:lumOff val="25000"/>
                            </a:schemeClr>
                          </a:solidFill>
                          <a:latin typeface="Palatino Linotype" panose="02040502050505030304" pitchFamily="18" charset="0"/>
                          <a:ea typeface="+mn-ea"/>
                          <a:cs typeface="Times New Roman"/>
                        </a:rPr>
                        <a:t>0</a:t>
                      </a:r>
                      <a:r>
                        <a:rPr lang="en-US" sz="900" spc="-10">
                          <a:solidFill>
                            <a:schemeClr val="tx1">
                              <a:lumMod val="75000"/>
                              <a:lumOff val="25000"/>
                            </a:schemeClr>
                          </a:solidFill>
                          <a:latin typeface="Palatino Linotype" panose="02040502050505030304" pitchFamily="18" charset="0"/>
                          <a:ea typeface="+mn-ea"/>
                          <a:cs typeface="Times New Roman"/>
                        </a:rPr>
                        <a:t>%</a:t>
                      </a:r>
                      <a:endParaRPr lang="en-US" sz="900" spc="-10" dirty="0">
                        <a:solidFill>
                          <a:schemeClr val="tx1">
                            <a:lumMod val="75000"/>
                            <a:lumOff val="25000"/>
                          </a:schemeClr>
                        </a:solidFill>
                        <a:latin typeface="Palatino Linotype" panose="02040502050505030304" pitchFamily="18" charset="0"/>
                        <a:ea typeface="+mn-ea"/>
                        <a:cs typeface="Times New Roman"/>
                      </a:endParaRPr>
                    </a:p>
                  </a:txBody>
                  <a:tcPr marL="0" marR="0" marT="11430" marB="0" anchor="ctr">
                    <a:lnT w="12700">
                      <a:solidFill>
                        <a:srgbClr val="000000"/>
                      </a:solidFill>
                      <a:prstDash val="solid"/>
                    </a:lnT>
                    <a:lnB w="12700">
                      <a:solidFill>
                        <a:srgbClr val="E7E6E6"/>
                      </a:solidFill>
                      <a:prstDash val="solid"/>
                    </a:lnB>
                  </a:tcPr>
                </a:tc>
                <a:tc>
                  <a:txBody>
                    <a:bodyPr/>
                    <a:lstStyle/>
                    <a:p>
                      <a:pPr marL="0" marR="227965" algn="r">
                        <a:lnSpc>
                          <a:spcPct val="100000"/>
                        </a:lnSpc>
                        <a:spcBef>
                          <a:spcPts val="90"/>
                        </a:spcBef>
                      </a:pPr>
                      <a:r>
                        <a:rPr lang="en-US" sz="900" spc="-10">
                          <a:solidFill>
                            <a:schemeClr val="tx1">
                              <a:lumMod val="75000"/>
                              <a:lumOff val="25000"/>
                            </a:schemeClr>
                          </a:solidFill>
                          <a:latin typeface="Palatino Linotype" panose="02040502050505030304" pitchFamily="18" charset="0"/>
                          <a:ea typeface="+mn-ea"/>
                          <a:cs typeface="Carlito"/>
                        </a:rPr>
                        <a:t>0.</a:t>
                      </a:r>
                      <a:r>
                        <a:rPr lang="en-GB" sz="900" spc="-10">
                          <a:solidFill>
                            <a:schemeClr val="tx1">
                              <a:lumMod val="75000"/>
                              <a:lumOff val="25000"/>
                            </a:schemeClr>
                          </a:solidFill>
                          <a:latin typeface="Palatino Linotype" panose="02040502050505030304" pitchFamily="18" charset="0"/>
                          <a:ea typeface="+mn-ea"/>
                          <a:cs typeface="Carlito"/>
                        </a:rPr>
                        <a:t>38</a:t>
                      </a:r>
                      <a:r>
                        <a:rPr lang="en-US" sz="900" spc="-10">
                          <a:solidFill>
                            <a:schemeClr val="tx1">
                              <a:lumMod val="75000"/>
                              <a:lumOff val="25000"/>
                            </a:schemeClr>
                          </a:solidFill>
                          <a:latin typeface="Palatino Linotype" panose="02040502050505030304" pitchFamily="18" charset="0"/>
                          <a:ea typeface="+mn-ea"/>
                          <a:cs typeface="Carlito"/>
                        </a:rPr>
                        <a:t>%</a:t>
                      </a:r>
                      <a:endParaRPr sz="900" spc="-10" dirty="0">
                        <a:solidFill>
                          <a:schemeClr val="tx1">
                            <a:lumMod val="75000"/>
                            <a:lumOff val="25000"/>
                          </a:schemeClr>
                        </a:solidFill>
                        <a:latin typeface="Palatino Linotype" panose="02040502050505030304" pitchFamily="18" charset="0"/>
                        <a:ea typeface="+mn-ea"/>
                        <a:cs typeface="Carlito"/>
                      </a:endParaRPr>
                    </a:p>
                  </a:txBody>
                  <a:tcPr marL="0" marR="0" marT="11430" marB="0" anchor="ctr">
                    <a:lnT w="12700">
                      <a:solidFill>
                        <a:srgbClr val="000000"/>
                      </a:solidFill>
                      <a:prstDash val="solid"/>
                    </a:lnT>
                    <a:lnB w="12700">
                      <a:solidFill>
                        <a:srgbClr val="E7E6E6"/>
                      </a:solidFill>
                      <a:prstDash val="solid"/>
                    </a:lnB>
                  </a:tcPr>
                </a:tc>
                <a:extLst>
                  <a:ext uri="{0D108BD9-81ED-4DB2-BD59-A6C34878D82A}">
                    <a16:rowId xmlns:a16="http://schemas.microsoft.com/office/drawing/2014/main" val="10004"/>
                  </a:ext>
                </a:extLst>
              </a:tr>
              <a:tr h="190500">
                <a:tc>
                  <a:txBody>
                    <a:bodyPr/>
                    <a:lstStyle/>
                    <a:p>
                      <a:pPr marL="22225" algn="just">
                        <a:lnSpc>
                          <a:spcPct val="100000"/>
                        </a:lnSpc>
                        <a:spcBef>
                          <a:spcPts val="45"/>
                        </a:spcBef>
                      </a:pPr>
                      <a:r>
                        <a:rPr sz="900" spc="-75">
                          <a:solidFill>
                            <a:schemeClr val="tx1">
                              <a:lumMod val="75000"/>
                              <a:lumOff val="25000"/>
                            </a:schemeClr>
                          </a:solidFill>
                          <a:latin typeface="Palatino Linotype" panose="02040502050505030304" pitchFamily="18" charset="0"/>
                          <a:cs typeface="Arimo"/>
                        </a:rPr>
                        <a:t>Lợi </a:t>
                      </a:r>
                      <a:r>
                        <a:rPr lang="en-US" sz="900" spc="-75">
                          <a:solidFill>
                            <a:schemeClr val="tx1">
                              <a:lumMod val="75000"/>
                              <a:lumOff val="25000"/>
                            </a:schemeClr>
                          </a:solidFill>
                          <a:latin typeface="Palatino Linotype" panose="02040502050505030304" pitchFamily="18" charset="0"/>
                          <a:cs typeface="Arimo"/>
                        </a:rPr>
                        <a:t> </a:t>
                      </a:r>
                      <a:r>
                        <a:rPr sz="900" spc="-45">
                          <a:solidFill>
                            <a:schemeClr val="tx1">
                              <a:lumMod val="75000"/>
                              <a:lumOff val="25000"/>
                            </a:schemeClr>
                          </a:solidFill>
                          <a:latin typeface="Palatino Linotype" panose="02040502050505030304" pitchFamily="18" charset="0"/>
                          <a:cs typeface="Arimo"/>
                        </a:rPr>
                        <a:t>nhuận </a:t>
                      </a:r>
                      <a:r>
                        <a:rPr lang="vi-VN" sz="900" spc="-45">
                          <a:solidFill>
                            <a:schemeClr val="tx1">
                              <a:lumMod val="75000"/>
                              <a:lumOff val="25000"/>
                            </a:schemeClr>
                          </a:solidFill>
                          <a:latin typeface="Palatino Linotype" panose="02040502050505030304" pitchFamily="18" charset="0"/>
                          <a:cs typeface="Arimo"/>
                        </a:rPr>
                        <a:t>từ đầu năm 2025</a:t>
                      </a:r>
                      <a:r>
                        <a:rPr sz="900" spc="-114">
                          <a:solidFill>
                            <a:schemeClr val="tx1">
                              <a:lumMod val="75000"/>
                              <a:lumOff val="25000"/>
                            </a:schemeClr>
                          </a:solidFill>
                          <a:latin typeface="Palatino Linotype" panose="02040502050505030304" pitchFamily="18" charset="0"/>
                          <a:cs typeface="Arimo"/>
                        </a:rPr>
                        <a:t> </a:t>
                      </a:r>
                      <a:r>
                        <a:rPr sz="900" spc="-85" dirty="0">
                          <a:solidFill>
                            <a:schemeClr val="tx1">
                              <a:lumMod val="75000"/>
                              <a:lumOff val="25000"/>
                            </a:schemeClr>
                          </a:solidFill>
                          <a:latin typeface="Palatino Linotype" panose="02040502050505030304" pitchFamily="18" charset="0"/>
                          <a:cs typeface="Arimo"/>
                        </a:rPr>
                        <a:t>(%)</a:t>
                      </a:r>
                      <a:endParaRPr sz="900">
                        <a:solidFill>
                          <a:schemeClr val="tx1">
                            <a:lumMod val="75000"/>
                            <a:lumOff val="25000"/>
                          </a:schemeClr>
                        </a:solidFill>
                        <a:latin typeface="Palatino Linotype" panose="02040502050505030304" pitchFamily="18" charset="0"/>
                        <a:cs typeface="Arimo"/>
                      </a:endParaRPr>
                    </a:p>
                  </a:txBody>
                  <a:tcPr marL="0" marR="0" marT="5715" marB="0" anchor="ctr">
                    <a:lnT w="12700">
                      <a:solidFill>
                        <a:srgbClr val="E7E6E6"/>
                      </a:solidFill>
                      <a:prstDash val="solid"/>
                    </a:lnT>
                    <a:lnB w="12700">
                      <a:solidFill>
                        <a:srgbClr val="E7E6E6"/>
                      </a:solidFill>
                      <a:prstDash val="solid"/>
                    </a:lnB>
                  </a:tcPr>
                </a:tc>
                <a:tc>
                  <a:txBody>
                    <a:bodyPr/>
                    <a:lstStyle/>
                    <a:p>
                      <a:pPr marL="0" marR="227965" algn="r">
                        <a:lnSpc>
                          <a:spcPct val="100000"/>
                        </a:lnSpc>
                        <a:spcBef>
                          <a:spcPts val="90"/>
                        </a:spcBef>
                      </a:pPr>
                      <a:r>
                        <a:rPr lang="vi-VN" sz="900" spc="-10">
                          <a:solidFill>
                            <a:schemeClr val="tx1">
                              <a:lumMod val="75000"/>
                              <a:lumOff val="25000"/>
                            </a:schemeClr>
                          </a:solidFill>
                          <a:latin typeface="Palatino Linotype" panose="02040502050505030304" pitchFamily="18" charset="0"/>
                          <a:ea typeface="+mn-ea"/>
                          <a:cs typeface="Times New Roman"/>
                        </a:rPr>
                        <a:t>2.</a:t>
                      </a:r>
                      <a:r>
                        <a:rPr lang="en-GB" sz="900" spc="-10">
                          <a:solidFill>
                            <a:schemeClr val="tx1">
                              <a:lumMod val="75000"/>
                              <a:lumOff val="25000"/>
                            </a:schemeClr>
                          </a:solidFill>
                          <a:latin typeface="Palatino Linotype" panose="02040502050505030304" pitchFamily="18" charset="0"/>
                          <a:ea typeface="+mn-ea"/>
                          <a:cs typeface="Times New Roman"/>
                        </a:rPr>
                        <a:t>56</a:t>
                      </a:r>
                      <a:r>
                        <a:rPr lang="en-US" sz="900" spc="-10">
                          <a:solidFill>
                            <a:schemeClr val="tx1">
                              <a:lumMod val="75000"/>
                              <a:lumOff val="25000"/>
                            </a:schemeClr>
                          </a:solidFill>
                          <a:latin typeface="Palatino Linotype" panose="02040502050505030304" pitchFamily="18" charset="0"/>
                          <a:ea typeface="+mn-ea"/>
                          <a:cs typeface="Times New Roman"/>
                        </a:rPr>
                        <a:t>%</a:t>
                      </a:r>
                      <a:endParaRPr lang="en-US" sz="900" spc="-10" dirty="0">
                        <a:solidFill>
                          <a:schemeClr val="tx1">
                            <a:lumMod val="75000"/>
                            <a:lumOff val="25000"/>
                          </a:schemeClr>
                        </a:solidFill>
                        <a:latin typeface="Palatino Linotype" panose="02040502050505030304" pitchFamily="18" charset="0"/>
                        <a:ea typeface="+mn-ea"/>
                        <a:cs typeface="Times New Roman"/>
                      </a:endParaRPr>
                    </a:p>
                  </a:txBody>
                  <a:tcPr marL="0" marR="0" marT="11430" marB="0" anchor="ctr">
                    <a:lnT w="12700">
                      <a:solidFill>
                        <a:srgbClr val="E7E6E6"/>
                      </a:solidFill>
                      <a:prstDash val="solid"/>
                    </a:lnT>
                    <a:lnB w="12700">
                      <a:solidFill>
                        <a:srgbClr val="E7E6E6"/>
                      </a:solidFill>
                      <a:prstDash val="solid"/>
                    </a:lnB>
                  </a:tcPr>
                </a:tc>
                <a:tc>
                  <a:txBody>
                    <a:bodyPr/>
                    <a:lstStyle/>
                    <a:p>
                      <a:pPr marL="0" marR="227965" algn="r">
                        <a:lnSpc>
                          <a:spcPct val="100000"/>
                        </a:lnSpc>
                        <a:spcBef>
                          <a:spcPts val="90"/>
                        </a:spcBef>
                      </a:pPr>
                      <a:r>
                        <a:rPr lang="vi-VN" sz="900" spc="-10">
                          <a:solidFill>
                            <a:schemeClr val="tx1">
                              <a:lumMod val="75000"/>
                              <a:lumOff val="25000"/>
                            </a:schemeClr>
                          </a:solidFill>
                          <a:latin typeface="Palatino Linotype" panose="02040502050505030304" pitchFamily="18" charset="0"/>
                          <a:ea typeface="+mn-ea"/>
                          <a:cs typeface="Carlito"/>
                        </a:rPr>
                        <a:t>1.</a:t>
                      </a:r>
                      <a:r>
                        <a:rPr lang="en-GB" sz="900" spc="-10">
                          <a:solidFill>
                            <a:schemeClr val="tx1">
                              <a:lumMod val="75000"/>
                              <a:lumOff val="25000"/>
                            </a:schemeClr>
                          </a:solidFill>
                          <a:latin typeface="Palatino Linotype" panose="02040502050505030304" pitchFamily="18" charset="0"/>
                          <a:ea typeface="+mn-ea"/>
                          <a:cs typeface="Carlito"/>
                        </a:rPr>
                        <a:t>54</a:t>
                      </a:r>
                      <a:r>
                        <a:rPr lang="en-US" sz="900" spc="-10">
                          <a:solidFill>
                            <a:schemeClr val="tx1">
                              <a:lumMod val="75000"/>
                              <a:lumOff val="25000"/>
                            </a:schemeClr>
                          </a:solidFill>
                          <a:latin typeface="Palatino Linotype" panose="02040502050505030304" pitchFamily="18" charset="0"/>
                          <a:ea typeface="+mn-ea"/>
                          <a:cs typeface="Carlito"/>
                        </a:rPr>
                        <a:t>%</a:t>
                      </a:r>
                      <a:endParaRPr sz="900" spc="-10" dirty="0">
                        <a:solidFill>
                          <a:schemeClr val="tx1">
                            <a:lumMod val="75000"/>
                            <a:lumOff val="25000"/>
                          </a:schemeClr>
                        </a:solidFill>
                        <a:latin typeface="Palatino Linotype" panose="02040502050505030304" pitchFamily="18" charset="0"/>
                        <a:ea typeface="+mn-ea"/>
                        <a:cs typeface="Carlito"/>
                      </a:endParaRPr>
                    </a:p>
                  </a:txBody>
                  <a:tcPr marL="0" marR="0" marT="11430" marB="0" anchor="ctr">
                    <a:lnT w="12700">
                      <a:solidFill>
                        <a:srgbClr val="E7E6E6"/>
                      </a:solidFill>
                      <a:prstDash val="solid"/>
                    </a:lnT>
                    <a:lnB w="12700">
                      <a:solidFill>
                        <a:srgbClr val="E7E6E6"/>
                      </a:solidFill>
                      <a:prstDash val="solid"/>
                    </a:lnB>
                  </a:tcPr>
                </a:tc>
                <a:extLst>
                  <a:ext uri="{0D108BD9-81ED-4DB2-BD59-A6C34878D82A}">
                    <a16:rowId xmlns:a16="http://schemas.microsoft.com/office/drawing/2014/main" val="10005"/>
                  </a:ext>
                </a:extLst>
              </a:tr>
              <a:tr h="321108">
                <a:tc>
                  <a:txBody>
                    <a:bodyPr/>
                    <a:lstStyle/>
                    <a:p>
                      <a:pPr marL="51435" marR="300355" indent="-29209" algn="just">
                        <a:lnSpc>
                          <a:spcPct val="109000"/>
                        </a:lnSpc>
                        <a:spcBef>
                          <a:spcPts val="105"/>
                        </a:spcBef>
                      </a:pPr>
                      <a:r>
                        <a:rPr sz="900" spc="-75" dirty="0">
                          <a:solidFill>
                            <a:schemeClr val="tx1">
                              <a:lumMod val="75000"/>
                              <a:lumOff val="25000"/>
                            </a:schemeClr>
                          </a:solidFill>
                          <a:latin typeface="Palatino Linotype" panose="02040502050505030304" pitchFamily="18" charset="0"/>
                          <a:cs typeface="Arimo"/>
                        </a:rPr>
                        <a:t>Lợi </a:t>
                      </a:r>
                      <a:r>
                        <a:rPr sz="900" spc="-45" dirty="0">
                          <a:solidFill>
                            <a:schemeClr val="tx1">
                              <a:lumMod val="75000"/>
                              <a:lumOff val="25000"/>
                            </a:schemeClr>
                          </a:solidFill>
                          <a:latin typeface="Palatino Linotype" panose="02040502050505030304" pitchFamily="18" charset="0"/>
                          <a:cs typeface="Arimo"/>
                        </a:rPr>
                        <a:t>nhuận </a:t>
                      </a:r>
                      <a:r>
                        <a:rPr sz="900" spc="-20" dirty="0">
                          <a:solidFill>
                            <a:schemeClr val="tx1">
                              <a:lumMod val="75000"/>
                              <a:lumOff val="25000"/>
                            </a:schemeClr>
                          </a:solidFill>
                          <a:latin typeface="Palatino Linotype" panose="02040502050505030304" pitchFamily="18" charset="0"/>
                          <a:cs typeface="Arimo"/>
                        </a:rPr>
                        <a:t>trung </a:t>
                      </a:r>
                      <a:r>
                        <a:rPr sz="900" spc="-40" dirty="0">
                          <a:solidFill>
                            <a:schemeClr val="tx1">
                              <a:lumMod val="75000"/>
                              <a:lumOff val="25000"/>
                            </a:schemeClr>
                          </a:solidFill>
                          <a:latin typeface="Palatino Linotype" panose="02040502050505030304" pitchFamily="18" charset="0"/>
                          <a:cs typeface="Arimo"/>
                        </a:rPr>
                        <a:t>bình </a:t>
                      </a:r>
                      <a:r>
                        <a:rPr sz="900" spc="-60" dirty="0">
                          <a:solidFill>
                            <a:schemeClr val="tx1">
                              <a:lumMod val="75000"/>
                              <a:lumOff val="25000"/>
                            </a:schemeClr>
                          </a:solidFill>
                          <a:latin typeface="Palatino Linotype" panose="02040502050505030304" pitchFamily="18" charset="0"/>
                          <a:cs typeface="Arimo"/>
                        </a:rPr>
                        <a:t>hàng </a:t>
                      </a:r>
                      <a:r>
                        <a:rPr sz="900" spc="-50" dirty="0">
                          <a:solidFill>
                            <a:schemeClr val="tx1">
                              <a:lumMod val="75000"/>
                              <a:lumOff val="25000"/>
                            </a:schemeClr>
                          </a:solidFill>
                          <a:latin typeface="Palatino Linotype" panose="02040502050505030304" pitchFamily="18" charset="0"/>
                          <a:cs typeface="Arimo"/>
                        </a:rPr>
                        <a:t>năm </a:t>
                      </a:r>
                      <a:r>
                        <a:rPr sz="900" spc="-10">
                          <a:solidFill>
                            <a:schemeClr val="tx1">
                              <a:lumMod val="75000"/>
                              <a:lumOff val="25000"/>
                            </a:schemeClr>
                          </a:solidFill>
                          <a:latin typeface="Palatino Linotype" panose="02040502050505030304" pitchFamily="18" charset="0"/>
                          <a:cs typeface="Arimo"/>
                        </a:rPr>
                        <a:t>từ </a:t>
                      </a:r>
                      <a:endParaRPr lang="vi-VN" sz="900" spc="-10">
                        <a:solidFill>
                          <a:schemeClr val="tx1">
                            <a:lumMod val="75000"/>
                            <a:lumOff val="25000"/>
                          </a:schemeClr>
                        </a:solidFill>
                        <a:latin typeface="Palatino Linotype" panose="02040502050505030304" pitchFamily="18" charset="0"/>
                        <a:cs typeface="Arimo"/>
                      </a:endParaRPr>
                    </a:p>
                    <a:p>
                      <a:pPr marL="51435" marR="300355" indent="-29209" algn="just">
                        <a:lnSpc>
                          <a:spcPct val="109000"/>
                        </a:lnSpc>
                        <a:spcBef>
                          <a:spcPts val="105"/>
                        </a:spcBef>
                      </a:pPr>
                      <a:r>
                        <a:rPr sz="900" spc="-25">
                          <a:solidFill>
                            <a:schemeClr val="tx1">
                              <a:lumMod val="75000"/>
                              <a:lumOff val="25000"/>
                            </a:schemeClr>
                          </a:solidFill>
                          <a:latin typeface="Palatino Linotype" panose="02040502050505030304" pitchFamily="18" charset="0"/>
                          <a:cs typeface="Arimo"/>
                        </a:rPr>
                        <a:t>khi thành</a:t>
                      </a:r>
                      <a:r>
                        <a:rPr sz="900" spc="-90">
                          <a:solidFill>
                            <a:schemeClr val="tx1">
                              <a:lumMod val="75000"/>
                              <a:lumOff val="25000"/>
                            </a:schemeClr>
                          </a:solidFill>
                          <a:latin typeface="Palatino Linotype" panose="02040502050505030304" pitchFamily="18" charset="0"/>
                          <a:cs typeface="Arimo"/>
                        </a:rPr>
                        <a:t> </a:t>
                      </a:r>
                      <a:r>
                        <a:rPr sz="900" spc="-60">
                          <a:solidFill>
                            <a:schemeClr val="tx1">
                              <a:lumMod val="75000"/>
                              <a:lumOff val="25000"/>
                            </a:schemeClr>
                          </a:solidFill>
                          <a:latin typeface="Palatino Linotype" panose="02040502050505030304" pitchFamily="18" charset="0"/>
                          <a:cs typeface="Arimo"/>
                        </a:rPr>
                        <a:t>lập</a:t>
                      </a:r>
                      <a:r>
                        <a:rPr lang="en-US" sz="900" spc="-60">
                          <a:solidFill>
                            <a:schemeClr val="tx1">
                              <a:lumMod val="75000"/>
                              <a:lumOff val="25000"/>
                            </a:schemeClr>
                          </a:solidFill>
                          <a:latin typeface="Palatino Linotype" panose="02040502050505030304" pitchFamily="18" charset="0"/>
                          <a:cs typeface="Arimo"/>
                        </a:rPr>
                        <a:t> </a:t>
                      </a:r>
                      <a:r>
                        <a:rPr sz="900" spc="-60">
                          <a:solidFill>
                            <a:schemeClr val="tx1">
                              <a:lumMod val="75000"/>
                              <a:lumOff val="25000"/>
                            </a:schemeClr>
                          </a:solidFill>
                          <a:latin typeface="Palatino Linotype" panose="02040502050505030304" pitchFamily="18" charset="0"/>
                          <a:cs typeface="Arimo"/>
                        </a:rPr>
                        <a:t>(%)</a:t>
                      </a:r>
                      <a:r>
                        <a:rPr lang="en-US" sz="900" spc="-60">
                          <a:solidFill>
                            <a:schemeClr val="tx1">
                              <a:lumMod val="75000"/>
                              <a:lumOff val="25000"/>
                            </a:schemeClr>
                          </a:solidFill>
                          <a:latin typeface="Palatino Linotype" panose="02040502050505030304" pitchFamily="18" charset="0"/>
                          <a:cs typeface="Arimo"/>
                        </a:rPr>
                        <a:t> **</a:t>
                      </a:r>
                      <a:endParaRPr sz="900">
                        <a:solidFill>
                          <a:schemeClr val="tx1">
                            <a:lumMod val="75000"/>
                            <a:lumOff val="25000"/>
                          </a:schemeClr>
                        </a:solidFill>
                        <a:latin typeface="Palatino Linotype" panose="02040502050505030304" pitchFamily="18" charset="0"/>
                        <a:cs typeface="Arimo"/>
                      </a:endParaRPr>
                    </a:p>
                  </a:txBody>
                  <a:tcPr marL="0" marR="0" marT="13335" marB="0" anchor="ctr">
                    <a:lnT w="12700" cap="flat" cmpd="sng" algn="ctr">
                      <a:solidFill>
                        <a:srgbClr val="E7E6E6"/>
                      </a:solidFill>
                      <a:prstDash val="solid"/>
                      <a:round/>
                      <a:headEnd type="none" w="med" len="med"/>
                      <a:tailEnd type="none" w="med" len="med"/>
                    </a:lnT>
                    <a:lnB w="12700">
                      <a:solidFill>
                        <a:srgbClr val="E7E6E6"/>
                      </a:solidFill>
                      <a:prstDash val="solid"/>
                    </a:lnB>
                  </a:tcPr>
                </a:tc>
                <a:tc>
                  <a:txBody>
                    <a:bodyPr/>
                    <a:lstStyle/>
                    <a:p>
                      <a:pPr marL="0" marR="227965" algn="r">
                        <a:lnSpc>
                          <a:spcPct val="100000"/>
                        </a:lnSpc>
                        <a:spcBef>
                          <a:spcPts val="90"/>
                        </a:spcBef>
                      </a:pPr>
                      <a:r>
                        <a:rPr lang="en-US" sz="900" spc="-10">
                          <a:solidFill>
                            <a:schemeClr val="tx1">
                              <a:lumMod val="75000"/>
                              <a:lumOff val="25000"/>
                            </a:schemeClr>
                          </a:solidFill>
                          <a:latin typeface="Palatino Linotype" panose="02040502050505030304" pitchFamily="18" charset="0"/>
                          <a:ea typeface="+mn-ea"/>
                          <a:cs typeface="Times New Roman"/>
                        </a:rPr>
                        <a:t>17.13%</a:t>
                      </a:r>
                      <a:endParaRPr lang="en-US" sz="900" spc="-10" dirty="0">
                        <a:solidFill>
                          <a:schemeClr val="tx1">
                            <a:lumMod val="75000"/>
                            <a:lumOff val="25000"/>
                          </a:schemeClr>
                        </a:solidFill>
                        <a:latin typeface="Palatino Linotype" panose="02040502050505030304" pitchFamily="18" charset="0"/>
                        <a:ea typeface="+mn-ea"/>
                        <a:cs typeface="Times New Roman"/>
                      </a:endParaRPr>
                    </a:p>
                  </a:txBody>
                  <a:tcPr marL="0" marR="0" marT="5715" marB="0" anchor="ctr">
                    <a:lnT w="12700" cap="flat" cmpd="sng" algn="ctr">
                      <a:solidFill>
                        <a:srgbClr val="E7E6E6"/>
                      </a:solidFill>
                      <a:prstDash val="solid"/>
                      <a:round/>
                      <a:headEnd type="none" w="med" len="med"/>
                      <a:tailEnd type="none" w="med" len="med"/>
                    </a:lnT>
                    <a:lnB w="12700">
                      <a:solidFill>
                        <a:srgbClr val="E7E6E6"/>
                      </a:solidFill>
                      <a:prstDash val="solid"/>
                    </a:lnB>
                  </a:tcPr>
                </a:tc>
                <a:tc>
                  <a:txBody>
                    <a:bodyPr/>
                    <a:lstStyle/>
                    <a:p>
                      <a:pPr marL="0" marR="227965" algn="r">
                        <a:lnSpc>
                          <a:spcPct val="100000"/>
                        </a:lnSpc>
                        <a:spcBef>
                          <a:spcPts val="90"/>
                        </a:spcBef>
                      </a:pPr>
                      <a:r>
                        <a:rPr lang="en-US" sz="900" spc="-10">
                          <a:solidFill>
                            <a:schemeClr val="tx1">
                              <a:lumMod val="75000"/>
                              <a:lumOff val="25000"/>
                            </a:schemeClr>
                          </a:solidFill>
                          <a:latin typeface="Palatino Linotype" panose="02040502050505030304" pitchFamily="18" charset="0"/>
                          <a:ea typeface="+mn-ea"/>
                          <a:cs typeface="Times New Roman"/>
                        </a:rPr>
                        <a:t>5.40%</a:t>
                      </a:r>
                      <a:endParaRPr lang="en-US" sz="900" spc="-10" dirty="0">
                        <a:solidFill>
                          <a:schemeClr val="tx1">
                            <a:lumMod val="75000"/>
                            <a:lumOff val="25000"/>
                          </a:schemeClr>
                        </a:solidFill>
                        <a:latin typeface="Palatino Linotype" panose="02040502050505030304" pitchFamily="18" charset="0"/>
                        <a:ea typeface="+mn-ea"/>
                        <a:cs typeface="Times New Roman"/>
                      </a:endParaRPr>
                    </a:p>
                  </a:txBody>
                  <a:tcPr marL="0" marR="0" marT="5715" marB="0" anchor="ctr">
                    <a:lnT w="12700" cap="flat" cmpd="sng" algn="ctr">
                      <a:solidFill>
                        <a:srgbClr val="E7E6E6"/>
                      </a:solidFill>
                      <a:prstDash val="solid"/>
                      <a:round/>
                      <a:headEnd type="none" w="med" len="med"/>
                      <a:tailEnd type="none" w="med" len="med"/>
                    </a:lnT>
                    <a:lnB w="12700">
                      <a:solidFill>
                        <a:srgbClr val="E7E6E6"/>
                      </a:solidFill>
                      <a:prstDash val="solid"/>
                    </a:lnB>
                  </a:tcPr>
                </a:tc>
                <a:extLst>
                  <a:ext uri="{0D108BD9-81ED-4DB2-BD59-A6C34878D82A}">
                    <a16:rowId xmlns:a16="http://schemas.microsoft.com/office/drawing/2014/main" val="10007"/>
                  </a:ext>
                </a:extLst>
              </a:tr>
              <a:tr h="228600">
                <a:tc>
                  <a:txBody>
                    <a:bodyPr/>
                    <a:lstStyle/>
                    <a:p>
                      <a:pPr marL="22225" algn="just">
                        <a:lnSpc>
                          <a:spcPct val="100000"/>
                        </a:lnSpc>
                        <a:spcBef>
                          <a:spcPts val="45"/>
                        </a:spcBef>
                      </a:pPr>
                      <a:r>
                        <a:rPr sz="900" spc="-75" dirty="0" err="1">
                          <a:solidFill>
                            <a:schemeClr val="tx1">
                              <a:lumMod val="75000"/>
                              <a:lumOff val="25000"/>
                            </a:schemeClr>
                          </a:solidFill>
                          <a:latin typeface="Palatino Linotype" panose="02040502050505030304" pitchFamily="18" charset="0"/>
                          <a:cs typeface="Arimo"/>
                        </a:rPr>
                        <a:t>Lợi</a:t>
                      </a:r>
                      <a:r>
                        <a:rPr sz="900" spc="-75" dirty="0">
                          <a:solidFill>
                            <a:schemeClr val="tx1">
                              <a:lumMod val="75000"/>
                              <a:lumOff val="25000"/>
                            </a:schemeClr>
                          </a:solidFill>
                          <a:latin typeface="Palatino Linotype" panose="02040502050505030304" pitchFamily="18" charset="0"/>
                          <a:cs typeface="Arimo"/>
                        </a:rPr>
                        <a:t> </a:t>
                      </a:r>
                      <a:r>
                        <a:rPr lang="en-US" sz="900" spc="-75" dirty="0">
                          <a:solidFill>
                            <a:schemeClr val="tx1">
                              <a:lumMod val="75000"/>
                              <a:lumOff val="25000"/>
                            </a:schemeClr>
                          </a:solidFill>
                          <a:latin typeface="Palatino Linotype" panose="02040502050505030304" pitchFamily="18" charset="0"/>
                          <a:cs typeface="Arimo"/>
                        </a:rPr>
                        <a:t> </a:t>
                      </a:r>
                      <a:r>
                        <a:rPr sz="900" spc="-45" dirty="0" err="1">
                          <a:solidFill>
                            <a:schemeClr val="tx1">
                              <a:lumMod val="75000"/>
                              <a:lumOff val="25000"/>
                            </a:schemeClr>
                          </a:solidFill>
                          <a:latin typeface="Palatino Linotype" panose="02040502050505030304" pitchFamily="18" charset="0"/>
                          <a:cs typeface="Arimo"/>
                        </a:rPr>
                        <a:t>nhuận</a:t>
                      </a:r>
                      <a:r>
                        <a:rPr sz="900" spc="-45" dirty="0">
                          <a:solidFill>
                            <a:schemeClr val="tx1">
                              <a:lumMod val="75000"/>
                              <a:lumOff val="25000"/>
                            </a:schemeClr>
                          </a:solidFill>
                          <a:latin typeface="Palatino Linotype" panose="02040502050505030304" pitchFamily="18" charset="0"/>
                          <a:cs typeface="Arimo"/>
                        </a:rPr>
                        <a:t> </a:t>
                      </a:r>
                      <a:r>
                        <a:rPr sz="900" spc="-10" dirty="0">
                          <a:solidFill>
                            <a:schemeClr val="tx1">
                              <a:lumMod val="75000"/>
                              <a:lumOff val="25000"/>
                            </a:schemeClr>
                          </a:solidFill>
                          <a:latin typeface="Palatino Linotype" panose="02040502050505030304" pitchFamily="18" charset="0"/>
                          <a:cs typeface="Arimo"/>
                        </a:rPr>
                        <a:t>từ </a:t>
                      </a:r>
                      <a:r>
                        <a:rPr sz="900" spc="-65" dirty="0">
                          <a:solidFill>
                            <a:schemeClr val="tx1">
                              <a:lumMod val="75000"/>
                              <a:lumOff val="25000"/>
                            </a:schemeClr>
                          </a:solidFill>
                          <a:latin typeface="Palatino Linotype" panose="02040502050505030304" pitchFamily="18" charset="0"/>
                          <a:cs typeface="Arimo"/>
                        </a:rPr>
                        <a:t>ngày </a:t>
                      </a:r>
                      <a:r>
                        <a:rPr sz="900" spc="-25" dirty="0">
                          <a:solidFill>
                            <a:schemeClr val="tx1">
                              <a:lumMod val="75000"/>
                              <a:lumOff val="25000"/>
                            </a:schemeClr>
                          </a:solidFill>
                          <a:latin typeface="Palatino Linotype" panose="02040502050505030304" pitchFamily="18" charset="0"/>
                          <a:cs typeface="Arimo"/>
                        </a:rPr>
                        <a:t>thành </a:t>
                      </a:r>
                      <a:r>
                        <a:rPr sz="900" spc="-40" dirty="0">
                          <a:solidFill>
                            <a:schemeClr val="tx1">
                              <a:lumMod val="75000"/>
                              <a:lumOff val="25000"/>
                            </a:schemeClr>
                          </a:solidFill>
                          <a:latin typeface="Palatino Linotype" panose="02040502050505030304" pitchFamily="18" charset="0"/>
                          <a:cs typeface="Arimo"/>
                        </a:rPr>
                        <a:t>lập</a:t>
                      </a:r>
                      <a:r>
                        <a:rPr sz="900" spc="-100" dirty="0">
                          <a:solidFill>
                            <a:schemeClr val="tx1">
                              <a:lumMod val="75000"/>
                              <a:lumOff val="25000"/>
                            </a:schemeClr>
                          </a:solidFill>
                          <a:latin typeface="Palatino Linotype" panose="02040502050505030304" pitchFamily="18" charset="0"/>
                          <a:cs typeface="Arimo"/>
                        </a:rPr>
                        <a:t> </a:t>
                      </a:r>
                      <a:r>
                        <a:rPr sz="900" spc="-85" dirty="0">
                          <a:solidFill>
                            <a:schemeClr val="tx1">
                              <a:lumMod val="75000"/>
                              <a:lumOff val="25000"/>
                            </a:schemeClr>
                          </a:solidFill>
                          <a:latin typeface="Palatino Linotype" panose="02040502050505030304" pitchFamily="18" charset="0"/>
                          <a:cs typeface="Arimo"/>
                        </a:rPr>
                        <a:t>(%)</a:t>
                      </a:r>
                      <a:endParaRPr sz="900" dirty="0">
                        <a:solidFill>
                          <a:schemeClr val="tx1">
                            <a:lumMod val="75000"/>
                            <a:lumOff val="25000"/>
                          </a:schemeClr>
                        </a:solidFill>
                        <a:latin typeface="Palatino Linotype" panose="02040502050505030304" pitchFamily="18" charset="0"/>
                        <a:cs typeface="Arimo"/>
                      </a:endParaRPr>
                    </a:p>
                  </a:txBody>
                  <a:tcPr marL="0" marR="0" marT="5715" marB="0" anchor="ctr">
                    <a:lnT w="12700">
                      <a:solidFill>
                        <a:srgbClr val="E7E6E6"/>
                      </a:solidFill>
                      <a:prstDash val="solid"/>
                    </a:lnT>
                    <a:lnB w="12700">
                      <a:solidFill>
                        <a:srgbClr val="E7E6E6"/>
                      </a:solidFill>
                      <a:prstDash val="solid"/>
                    </a:lnB>
                  </a:tcPr>
                </a:tc>
                <a:tc>
                  <a:txBody>
                    <a:bodyPr/>
                    <a:lstStyle/>
                    <a:p>
                      <a:pPr marL="0" marR="227965" algn="r">
                        <a:lnSpc>
                          <a:spcPct val="100000"/>
                        </a:lnSpc>
                        <a:spcBef>
                          <a:spcPts val="90"/>
                        </a:spcBef>
                      </a:pPr>
                      <a:r>
                        <a:rPr lang="vi-VN" sz="900" spc="-10">
                          <a:solidFill>
                            <a:schemeClr val="tx1">
                              <a:lumMod val="75000"/>
                              <a:lumOff val="25000"/>
                            </a:schemeClr>
                          </a:solidFill>
                          <a:latin typeface="Palatino Linotype" panose="02040502050505030304" pitchFamily="18" charset="0"/>
                          <a:ea typeface="+mn-ea"/>
                          <a:cs typeface="Times New Roman"/>
                        </a:rPr>
                        <a:t>40.</a:t>
                      </a:r>
                      <a:r>
                        <a:rPr lang="en-GB" sz="900" spc="-10">
                          <a:solidFill>
                            <a:schemeClr val="tx1">
                              <a:lumMod val="75000"/>
                              <a:lumOff val="25000"/>
                            </a:schemeClr>
                          </a:solidFill>
                          <a:latin typeface="Palatino Linotype" panose="02040502050505030304" pitchFamily="18" charset="0"/>
                          <a:ea typeface="+mn-ea"/>
                          <a:cs typeface="Times New Roman"/>
                        </a:rPr>
                        <a:t>60</a:t>
                      </a:r>
                      <a:r>
                        <a:rPr lang="en-US" sz="900" spc="-10">
                          <a:solidFill>
                            <a:schemeClr val="tx1">
                              <a:lumMod val="75000"/>
                              <a:lumOff val="25000"/>
                            </a:schemeClr>
                          </a:solidFill>
                          <a:latin typeface="Palatino Linotype" panose="02040502050505030304" pitchFamily="18" charset="0"/>
                          <a:ea typeface="+mn-ea"/>
                          <a:cs typeface="Times New Roman"/>
                        </a:rPr>
                        <a:t>%</a:t>
                      </a:r>
                      <a:endParaRPr lang="en-US" sz="900" spc="-10" dirty="0">
                        <a:solidFill>
                          <a:schemeClr val="tx1">
                            <a:lumMod val="75000"/>
                            <a:lumOff val="25000"/>
                          </a:schemeClr>
                        </a:solidFill>
                        <a:latin typeface="Palatino Linotype" panose="02040502050505030304" pitchFamily="18" charset="0"/>
                        <a:ea typeface="+mn-ea"/>
                        <a:cs typeface="Times New Roman"/>
                      </a:endParaRPr>
                    </a:p>
                  </a:txBody>
                  <a:tcPr marL="0" marR="0" marT="11430" marB="0" anchor="ctr">
                    <a:lnT w="12700">
                      <a:solidFill>
                        <a:srgbClr val="E7E6E6"/>
                      </a:solidFill>
                      <a:prstDash val="solid"/>
                    </a:lnT>
                    <a:lnB w="12700">
                      <a:solidFill>
                        <a:srgbClr val="E7E6E6"/>
                      </a:solidFill>
                      <a:prstDash val="solid"/>
                    </a:lnB>
                  </a:tcPr>
                </a:tc>
                <a:tc>
                  <a:txBody>
                    <a:bodyPr/>
                    <a:lstStyle/>
                    <a:p>
                      <a:pPr marL="0" marR="227965" algn="r">
                        <a:lnSpc>
                          <a:spcPct val="100000"/>
                        </a:lnSpc>
                        <a:spcBef>
                          <a:spcPts val="90"/>
                        </a:spcBef>
                      </a:pPr>
                      <a:r>
                        <a:rPr lang="en-US" sz="900" spc="-10">
                          <a:solidFill>
                            <a:schemeClr val="tx1">
                              <a:lumMod val="75000"/>
                              <a:lumOff val="25000"/>
                            </a:schemeClr>
                          </a:solidFill>
                          <a:latin typeface="Palatino Linotype" panose="02040502050505030304" pitchFamily="18" charset="0"/>
                          <a:ea typeface="+mn-ea"/>
                          <a:cs typeface="Times New Roman"/>
                        </a:rPr>
                        <a:t>1</a:t>
                      </a:r>
                      <a:r>
                        <a:rPr lang="vi-VN" sz="900" spc="-10">
                          <a:solidFill>
                            <a:schemeClr val="tx1">
                              <a:lumMod val="75000"/>
                              <a:lumOff val="25000"/>
                            </a:schemeClr>
                          </a:solidFill>
                          <a:latin typeface="Palatino Linotype" panose="02040502050505030304" pitchFamily="18" charset="0"/>
                          <a:ea typeface="+mn-ea"/>
                          <a:cs typeface="Times New Roman"/>
                        </a:rPr>
                        <a:t>2.</a:t>
                      </a:r>
                      <a:r>
                        <a:rPr lang="en-GB" sz="900" spc="-10">
                          <a:solidFill>
                            <a:schemeClr val="tx1">
                              <a:lumMod val="75000"/>
                              <a:lumOff val="25000"/>
                            </a:schemeClr>
                          </a:solidFill>
                          <a:latin typeface="Palatino Linotype" panose="02040502050505030304" pitchFamily="18" charset="0"/>
                          <a:ea typeface="+mn-ea"/>
                          <a:cs typeface="Times New Roman"/>
                        </a:rPr>
                        <a:t>68</a:t>
                      </a:r>
                      <a:r>
                        <a:rPr lang="en-US" sz="900" spc="-10">
                          <a:solidFill>
                            <a:schemeClr val="tx1">
                              <a:lumMod val="75000"/>
                              <a:lumOff val="25000"/>
                            </a:schemeClr>
                          </a:solidFill>
                          <a:latin typeface="Palatino Linotype" panose="02040502050505030304" pitchFamily="18" charset="0"/>
                          <a:ea typeface="+mn-ea"/>
                          <a:cs typeface="Times New Roman"/>
                        </a:rPr>
                        <a:t>%</a:t>
                      </a:r>
                      <a:endParaRPr lang="en-US" sz="900" spc="-10" dirty="0">
                        <a:solidFill>
                          <a:schemeClr val="tx1">
                            <a:lumMod val="75000"/>
                            <a:lumOff val="25000"/>
                          </a:schemeClr>
                        </a:solidFill>
                        <a:latin typeface="Palatino Linotype" panose="02040502050505030304" pitchFamily="18" charset="0"/>
                        <a:ea typeface="+mn-ea"/>
                        <a:cs typeface="Times New Roman"/>
                      </a:endParaRPr>
                    </a:p>
                  </a:txBody>
                  <a:tcPr marL="0" marR="0" marT="11430" marB="0" anchor="ctr">
                    <a:lnT w="12700">
                      <a:solidFill>
                        <a:srgbClr val="E7E6E6"/>
                      </a:solidFill>
                      <a:prstDash val="solid"/>
                    </a:lnT>
                    <a:lnB w="12700">
                      <a:solidFill>
                        <a:srgbClr val="E7E6E6"/>
                      </a:solidFill>
                      <a:prstDash val="solid"/>
                    </a:lnB>
                  </a:tcPr>
                </a:tc>
                <a:extLst>
                  <a:ext uri="{0D108BD9-81ED-4DB2-BD59-A6C34878D82A}">
                    <a16:rowId xmlns:a16="http://schemas.microsoft.com/office/drawing/2014/main" val="10008"/>
                  </a:ext>
                </a:extLst>
              </a:tr>
              <a:tr h="313626">
                <a:tc gridSpan="3">
                  <a:txBody>
                    <a:bodyPr/>
                    <a:lstStyle/>
                    <a:p>
                      <a:pPr marL="36000" algn="just">
                        <a:lnSpc>
                          <a:spcPct val="100000"/>
                        </a:lnSpc>
                        <a:spcBef>
                          <a:spcPts val="385"/>
                        </a:spcBef>
                      </a:pPr>
                      <a:r>
                        <a:rPr sz="900" i="1" dirty="0">
                          <a:solidFill>
                            <a:schemeClr val="tx1">
                              <a:lumMod val="75000"/>
                              <a:lumOff val="25000"/>
                            </a:schemeClr>
                          </a:solidFill>
                          <a:latin typeface="Palatino Linotype" panose="02040502050505030304" pitchFamily="18" charset="0"/>
                          <a:cs typeface="Carlito"/>
                        </a:rPr>
                        <a:t>* </a:t>
                      </a:r>
                      <a:r>
                        <a:rPr sz="900" i="1" spc="-5" dirty="0">
                          <a:solidFill>
                            <a:schemeClr val="tx1">
                              <a:lumMod val="75000"/>
                              <a:lumOff val="25000"/>
                            </a:schemeClr>
                          </a:solidFill>
                          <a:latin typeface="Palatino Linotype" panose="02040502050505030304" pitchFamily="18" charset="0"/>
                          <a:cs typeface="Carlito"/>
                        </a:rPr>
                        <a:t>CSTC: Chỉ số </a:t>
                      </a:r>
                      <a:r>
                        <a:rPr sz="900" i="1" spc="-10" dirty="0" err="1">
                          <a:solidFill>
                            <a:schemeClr val="tx1">
                              <a:lumMod val="75000"/>
                              <a:lumOff val="25000"/>
                            </a:schemeClr>
                          </a:solidFill>
                          <a:latin typeface="Palatino Linotype" panose="02040502050505030304" pitchFamily="18" charset="0"/>
                          <a:cs typeface="Carlito"/>
                        </a:rPr>
                        <a:t>tham</a:t>
                      </a:r>
                      <a:r>
                        <a:rPr sz="900" i="1" spc="-5" dirty="0">
                          <a:solidFill>
                            <a:schemeClr val="tx1">
                              <a:lumMod val="75000"/>
                              <a:lumOff val="25000"/>
                            </a:schemeClr>
                          </a:solidFill>
                          <a:latin typeface="Palatino Linotype" panose="02040502050505030304" pitchFamily="18" charset="0"/>
                          <a:cs typeface="Carlito"/>
                        </a:rPr>
                        <a:t> chiếu</a:t>
                      </a:r>
                      <a:r>
                        <a:rPr lang="en-US" sz="900" i="1" spc="-5" dirty="0">
                          <a:solidFill>
                            <a:schemeClr val="tx1">
                              <a:lumMod val="75000"/>
                              <a:lumOff val="25000"/>
                            </a:schemeClr>
                          </a:solidFill>
                          <a:latin typeface="Palatino Linotype" panose="02040502050505030304" pitchFamily="18" charset="0"/>
                          <a:cs typeface="Carlito"/>
                        </a:rPr>
                        <a:t> là </a:t>
                      </a:r>
                      <a:r>
                        <a:rPr lang="en-US" sz="900" i="1" dirty="0">
                          <a:solidFill>
                            <a:schemeClr val="tx1">
                              <a:lumMod val="75000"/>
                              <a:lumOff val="25000"/>
                            </a:schemeClr>
                          </a:solidFill>
                          <a:latin typeface="Palatino Linotype" panose="02040502050505030304" pitchFamily="18" charset="0"/>
                        </a:rPr>
                        <a:t>bình quân lãi suất tiết </a:t>
                      </a:r>
                      <a:r>
                        <a:rPr lang="en-US" sz="900" i="1" dirty="0" err="1">
                          <a:solidFill>
                            <a:schemeClr val="tx1">
                              <a:lumMod val="75000"/>
                              <a:lumOff val="25000"/>
                            </a:schemeClr>
                          </a:solidFill>
                          <a:latin typeface="Palatino Linotype" panose="02040502050505030304" pitchFamily="18" charset="0"/>
                        </a:rPr>
                        <a:t>kiệm</a:t>
                      </a:r>
                      <a:r>
                        <a:rPr lang="en-US" sz="900" i="1" dirty="0">
                          <a:solidFill>
                            <a:schemeClr val="tx1">
                              <a:lumMod val="75000"/>
                              <a:lumOff val="25000"/>
                            </a:schemeClr>
                          </a:solidFill>
                          <a:latin typeface="Palatino Linotype" panose="02040502050505030304" pitchFamily="18" charset="0"/>
                        </a:rPr>
                        <a:t> kỳ hạn 12 tháng  </a:t>
                      </a:r>
                      <a:r>
                        <a:rPr lang="en-US" sz="900" i="1" dirty="0" err="1">
                          <a:solidFill>
                            <a:schemeClr val="tx1">
                              <a:lumMod val="75000"/>
                              <a:lumOff val="25000"/>
                            </a:schemeClr>
                          </a:solidFill>
                          <a:latin typeface="Palatino Linotype" panose="02040502050505030304" pitchFamily="18" charset="0"/>
                        </a:rPr>
                        <a:t>thanh</a:t>
                      </a:r>
                      <a:r>
                        <a:rPr lang="en-US" sz="900" i="1" dirty="0">
                          <a:solidFill>
                            <a:schemeClr val="tx1">
                              <a:lumMod val="75000"/>
                              <a:lumOff val="25000"/>
                            </a:schemeClr>
                          </a:solidFill>
                          <a:latin typeface="Palatino Linotype" panose="02040502050505030304" pitchFamily="18" charset="0"/>
                        </a:rPr>
                        <a:t> toán lãi cuối kỳ của 04 ngân </a:t>
                      </a:r>
                      <a:r>
                        <a:rPr lang="en-US" sz="900" i="1" dirty="0" err="1">
                          <a:solidFill>
                            <a:schemeClr val="tx1">
                              <a:lumMod val="75000"/>
                              <a:lumOff val="25000"/>
                            </a:schemeClr>
                          </a:solidFill>
                          <a:latin typeface="Palatino Linotype" panose="02040502050505030304" pitchFamily="18" charset="0"/>
                        </a:rPr>
                        <a:t>hàng</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Vietcombank</a:t>
                      </a:r>
                      <a:r>
                        <a:rPr lang="en-US" sz="900" i="1" dirty="0">
                          <a:solidFill>
                            <a:schemeClr val="tx1">
                              <a:lumMod val="75000"/>
                              <a:lumOff val="25000"/>
                            </a:schemeClr>
                          </a:solidFill>
                          <a:latin typeface="Palatino Linotype" panose="02040502050505030304" pitchFamily="18" charset="0"/>
                        </a:rPr>
                        <a:t>, BIDV, </a:t>
                      </a:r>
                      <a:r>
                        <a:rPr lang="en-US" sz="900" i="1" dirty="0" err="1">
                          <a:solidFill>
                            <a:schemeClr val="tx1">
                              <a:lumMod val="75000"/>
                              <a:lumOff val="25000"/>
                            </a:schemeClr>
                          </a:solidFill>
                          <a:latin typeface="Palatino Linotype" panose="02040502050505030304" pitchFamily="18" charset="0"/>
                        </a:rPr>
                        <a:t>VietinBank</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và</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Agribank</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tại</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ngày</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cuối</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tháng</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của</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kỳ</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báo</a:t>
                      </a:r>
                      <a:r>
                        <a:rPr lang="en-US" sz="900" i="1" dirty="0">
                          <a:solidFill>
                            <a:schemeClr val="tx1">
                              <a:lumMod val="75000"/>
                              <a:lumOff val="25000"/>
                            </a:schemeClr>
                          </a:solidFill>
                          <a:latin typeface="Palatino Linotype" panose="02040502050505030304" pitchFamily="18" charset="0"/>
                        </a:rPr>
                        <a:t> </a:t>
                      </a:r>
                      <a:r>
                        <a:rPr lang="en-US" sz="900" i="1" dirty="0" err="1">
                          <a:solidFill>
                            <a:schemeClr val="tx1">
                              <a:lumMod val="75000"/>
                              <a:lumOff val="25000"/>
                            </a:schemeClr>
                          </a:solidFill>
                          <a:latin typeface="Palatino Linotype" panose="02040502050505030304" pitchFamily="18" charset="0"/>
                        </a:rPr>
                        <a:t>cáo</a:t>
                      </a:r>
                      <a:r>
                        <a:rPr lang="en-US" sz="900" i="1" dirty="0">
                          <a:solidFill>
                            <a:schemeClr val="tx1">
                              <a:lumMod val="75000"/>
                              <a:lumOff val="25000"/>
                            </a:schemeClr>
                          </a:solidFill>
                          <a:latin typeface="Palatino Linotype" panose="02040502050505030304" pitchFamily="18" charset="0"/>
                        </a:rPr>
                        <a:t>.</a:t>
                      </a:r>
                    </a:p>
                    <a:p>
                      <a:pPr marL="19685" algn="just">
                        <a:lnSpc>
                          <a:spcPct val="100000"/>
                        </a:lnSpc>
                        <a:spcBef>
                          <a:spcPts val="385"/>
                        </a:spcBef>
                      </a:pPr>
                      <a:r>
                        <a:rPr lang="en-US" sz="900" i="1" dirty="0">
                          <a:solidFill>
                            <a:schemeClr val="tx1">
                              <a:lumMod val="75000"/>
                              <a:lumOff val="25000"/>
                            </a:schemeClr>
                          </a:solidFill>
                          <a:latin typeface="Palatino Linotype" panose="02040502050505030304" pitchFamily="18" charset="0"/>
                          <a:cs typeface="Carlito"/>
                        </a:rPr>
                        <a:t>** Quỹ LHBF thành lập </a:t>
                      </a:r>
                      <a:r>
                        <a:rPr lang="en-US" sz="900" i="1" dirty="0" err="1">
                          <a:solidFill>
                            <a:schemeClr val="tx1">
                              <a:lumMod val="75000"/>
                              <a:lumOff val="25000"/>
                            </a:schemeClr>
                          </a:solidFill>
                          <a:latin typeface="Palatino Linotype" panose="02040502050505030304" pitchFamily="18" charset="0"/>
                          <a:cs typeface="Carlito"/>
                        </a:rPr>
                        <a:t>ngày</a:t>
                      </a:r>
                      <a:r>
                        <a:rPr lang="en-US" sz="900" i="1" dirty="0">
                          <a:solidFill>
                            <a:schemeClr val="tx1">
                              <a:lumMod val="75000"/>
                              <a:lumOff val="25000"/>
                            </a:schemeClr>
                          </a:solidFill>
                          <a:latin typeface="Palatino Linotype" panose="02040502050505030304" pitchFamily="18" charset="0"/>
                          <a:cs typeface="Carlito"/>
                        </a:rPr>
                        <a:t> 29/12/2022</a:t>
                      </a:r>
                      <a:endParaRPr sz="900" dirty="0">
                        <a:solidFill>
                          <a:schemeClr val="tx1">
                            <a:lumMod val="75000"/>
                            <a:lumOff val="25000"/>
                          </a:schemeClr>
                        </a:solidFill>
                        <a:latin typeface="Palatino Linotype" panose="02040502050505030304" pitchFamily="18" charset="0"/>
                        <a:cs typeface="Carlito"/>
                      </a:endParaRPr>
                    </a:p>
                  </a:txBody>
                  <a:tcPr marL="0" marR="0" marT="48895" marB="0">
                    <a:lnT w="12700">
                      <a:solidFill>
                        <a:srgbClr val="E7E6E6"/>
                      </a:solidFill>
                      <a:prstDash val="solid"/>
                    </a:lnT>
                  </a:tcPr>
                </a:tc>
                <a:tc hMerge="1">
                  <a:txBody>
                    <a:bodyPr/>
                    <a:lstStyle/>
                    <a:p>
                      <a:endParaRPr/>
                    </a:p>
                  </a:txBody>
                  <a:tcPr marL="0" marR="0" marT="0" marB="0"/>
                </a:tc>
                <a:tc hMerge="1">
                  <a:txBody>
                    <a:bodyPr/>
                    <a:lstStyle/>
                    <a:p>
                      <a:pPr>
                        <a:lnSpc>
                          <a:spcPct val="100000"/>
                        </a:lnSpc>
                      </a:pPr>
                      <a:endParaRPr sz="900">
                        <a:solidFill>
                          <a:schemeClr val="tx1">
                            <a:lumMod val="75000"/>
                            <a:lumOff val="25000"/>
                          </a:schemeClr>
                        </a:solidFill>
                        <a:latin typeface="Palatino Linotype" panose="02040502050505030304" pitchFamily="18" charset="0"/>
                        <a:cs typeface="Times New Roman"/>
                      </a:endParaRPr>
                    </a:p>
                  </a:txBody>
                  <a:tcPr marL="0" marR="0" marT="0" marB="0">
                    <a:lnT w="12700">
                      <a:solidFill>
                        <a:srgbClr val="E7E6E6"/>
                      </a:solidFill>
                      <a:prstDash val="solid"/>
                    </a:lnT>
                  </a:tcPr>
                </a:tc>
                <a:extLst>
                  <a:ext uri="{0D108BD9-81ED-4DB2-BD59-A6C34878D82A}">
                    <a16:rowId xmlns:a16="http://schemas.microsoft.com/office/drawing/2014/main" val="10009"/>
                  </a:ext>
                </a:extLst>
              </a:tr>
            </a:tbl>
          </a:graphicData>
        </a:graphic>
      </p:graphicFrame>
      <p:graphicFrame>
        <p:nvGraphicFramePr>
          <p:cNvPr id="9" name="object 9"/>
          <p:cNvGraphicFramePr>
            <a:graphicFrameLocks noGrp="1"/>
          </p:cNvGraphicFramePr>
          <p:nvPr>
            <p:extLst>
              <p:ext uri="{D42A27DB-BD31-4B8C-83A1-F6EECF244321}">
                <p14:modId xmlns:p14="http://schemas.microsoft.com/office/powerpoint/2010/main" val="1403511945"/>
              </p:ext>
            </p:extLst>
          </p:nvPr>
        </p:nvGraphicFramePr>
        <p:xfrm>
          <a:off x="4097271" y="3475319"/>
          <a:ext cx="3229610" cy="835746"/>
        </p:xfrm>
        <a:graphic>
          <a:graphicData uri="http://schemas.openxmlformats.org/drawingml/2006/table">
            <a:tbl>
              <a:tblPr firstRow="1" bandRow="1">
                <a:tableStyleId>{2D5ABB26-0587-4C30-8999-92F81FD0307C}</a:tableStyleId>
              </a:tblPr>
              <a:tblGrid>
                <a:gridCol w="2062480">
                  <a:extLst>
                    <a:ext uri="{9D8B030D-6E8A-4147-A177-3AD203B41FA5}">
                      <a16:colId xmlns:a16="http://schemas.microsoft.com/office/drawing/2014/main" val="20000"/>
                    </a:ext>
                  </a:extLst>
                </a:gridCol>
                <a:gridCol w="1167130">
                  <a:extLst>
                    <a:ext uri="{9D8B030D-6E8A-4147-A177-3AD203B41FA5}">
                      <a16:colId xmlns:a16="http://schemas.microsoft.com/office/drawing/2014/main" val="20001"/>
                    </a:ext>
                  </a:extLst>
                </a:gridCol>
              </a:tblGrid>
              <a:tr h="344082">
                <a:tc gridSpan="2">
                  <a:txBody>
                    <a:bodyPr/>
                    <a:lstStyle/>
                    <a:p>
                      <a:pPr marL="17780">
                        <a:lnSpc>
                          <a:spcPts val="1230"/>
                        </a:lnSpc>
                      </a:pPr>
                      <a:r>
                        <a:rPr lang="vi-VN" sz="1300" b="1" spc="-10">
                          <a:solidFill>
                            <a:srgbClr val="BB9C66"/>
                          </a:solidFill>
                          <a:latin typeface="Palatino Linotype" panose="02040502050505030304" pitchFamily="18" charset="0"/>
                          <a:cs typeface="Carlito"/>
                        </a:rPr>
                        <a:t>CHỈ </a:t>
                      </a:r>
                      <a:r>
                        <a:rPr lang="vi-VN" sz="1300" b="1" spc="-5">
                          <a:solidFill>
                            <a:srgbClr val="BB9C66"/>
                          </a:solidFill>
                          <a:latin typeface="Palatino Linotype" panose="02040502050505030304" pitchFamily="18" charset="0"/>
                          <a:cs typeface="Carlito"/>
                        </a:rPr>
                        <a:t>SỐ DANH </a:t>
                      </a:r>
                      <a:r>
                        <a:rPr lang="vi-VN" sz="1300" b="1" spc="-10">
                          <a:solidFill>
                            <a:srgbClr val="BB9C66"/>
                          </a:solidFill>
                          <a:latin typeface="Palatino Linotype" panose="02040502050505030304" pitchFamily="18" charset="0"/>
                          <a:cs typeface="Carlito"/>
                        </a:rPr>
                        <a:t>MỤC ĐẦU</a:t>
                      </a:r>
                      <a:r>
                        <a:rPr lang="vi-VN" sz="1300" b="1" spc="-30">
                          <a:solidFill>
                            <a:srgbClr val="BB9C66"/>
                          </a:solidFill>
                          <a:latin typeface="Palatino Linotype" panose="02040502050505030304" pitchFamily="18" charset="0"/>
                          <a:cs typeface="Carlito"/>
                        </a:rPr>
                        <a:t> </a:t>
                      </a:r>
                      <a:r>
                        <a:rPr lang="vi-VN" sz="1300" b="1" spc="-5">
                          <a:solidFill>
                            <a:srgbClr val="BB9C66"/>
                          </a:solidFill>
                          <a:latin typeface="Palatino Linotype" panose="02040502050505030304" pitchFamily="18" charset="0"/>
                          <a:cs typeface="Carlito"/>
                        </a:rPr>
                        <a:t>TƯ</a:t>
                      </a:r>
                      <a:endParaRPr lang="vi-VN" sz="1300">
                        <a:solidFill>
                          <a:srgbClr val="BB9C66"/>
                        </a:solidFill>
                        <a:latin typeface="Palatino Linotype" panose="02040502050505030304" pitchFamily="18" charset="0"/>
                        <a:cs typeface="Carlito"/>
                      </a:endParaRPr>
                    </a:p>
                  </a:txBody>
                  <a:tcPr marL="0" marR="0" marT="0" marB="0" anchor="ctr">
                    <a:lnB w="12700">
                      <a:solidFill>
                        <a:srgbClr val="000000"/>
                      </a:solidFill>
                      <a:prstDash val="solid"/>
                    </a:lnB>
                  </a:tcPr>
                </a:tc>
                <a:tc hMerge="1">
                  <a:txBody>
                    <a:bodyPr/>
                    <a:lstStyle/>
                    <a:p>
                      <a:pPr>
                        <a:lnSpc>
                          <a:spcPct val="100000"/>
                        </a:lnSpc>
                      </a:pPr>
                      <a:endParaRPr sz="900">
                        <a:latin typeface="Palatino Linotype" panose="02040502050505030304" pitchFamily="18" charset="0"/>
                        <a:cs typeface="Times New Roman"/>
                      </a:endParaRPr>
                    </a:p>
                  </a:txBody>
                  <a:tcPr marL="0" marR="0" marT="0" marB="0">
                    <a:lnB w="12700">
                      <a:solidFill>
                        <a:srgbClr val="000000"/>
                      </a:solidFill>
                      <a:prstDash val="solid"/>
                    </a:lnB>
                  </a:tcPr>
                </a:tc>
                <a:extLst>
                  <a:ext uri="{0D108BD9-81ED-4DB2-BD59-A6C34878D82A}">
                    <a16:rowId xmlns:a16="http://schemas.microsoft.com/office/drawing/2014/main" val="10000"/>
                  </a:ext>
                </a:extLst>
              </a:tr>
              <a:tr h="245832">
                <a:tc>
                  <a:txBody>
                    <a:bodyPr/>
                    <a:lstStyle/>
                    <a:p>
                      <a:pPr marL="13335">
                        <a:lnSpc>
                          <a:spcPct val="100000"/>
                        </a:lnSpc>
                        <a:spcBef>
                          <a:spcPts val="90"/>
                        </a:spcBef>
                      </a:pPr>
                      <a:r>
                        <a:rPr sz="1000" b="0" spc="-65" dirty="0">
                          <a:solidFill>
                            <a:schemeClr val="tx1">
                              <a:lumMod val="75000"/>
                              <a:lumOff val="25000"/>
                            </a:schemeClr>
                          </a:solidFill>
                          <a:latin typeface="Palatino Linotype" panose="02040502050505030304" pitchFamily="18" charset="0"/>
                          <a:cs typeface="Arimo"/>
                        </a:rPr>
                        <a:t>Thời </a:t>
                      </a:r>
                      <a:r>
                        <a:rPr sz="1000" b="0" spc="-50" dirty="0">
                          <a:solidFill>
                            <a:schemeClr val="tx1">
                              <a:lumMod val="75000"/>
                              <a:lumOff val="25000"/>
                            </a:schemeClr>
                          </a:solidFill>
                          <a:latin typeface="Palatino Linotype" panose="02040502050505030304" pitchFamily="18" charset="0"/>
                          <a:cs typeface="Arimo"/>
                        </a:rPr>
                        <a:t>gian </a:t>
                      </a:r>
                      <a:r>
                        <a:rPr sz="1000" b="0" spc="-40" dirty="0">
                          <a:solidFill>
                            <a:schemeClr val="tx1">
                              <a:lumMod val="75000"/>
                              <a:lumOff val="25000"/>
                            </a:schemeClr>
                          </a:solidFill>
                          <a:latin typeface="Palatino Linotype" panose="02040502050505030304" pitchFamily="18" charset="0"/>
                          <a:cs typeface="Arimo"/>
                        </a:rPr>
                        <a:t>đáo </a:t>
                      </a:r>
                      <a:r>
                        <a:rPr sz="1000" b="0" spc="-50" dirty="0">
                          <a:solidFill>
                            <a:schemeClr val="tx1">
                              <a:lumMod val="75000"/>
                              <a:lumOff val="25000"/>
                            </a:schemeClr>
                          </a:solidFill>
                          <a:latin typeface="Palatino Linotype" panose="02040502050505030304" pitchFamily="18" charset="0"/>
                          <a:cs typeface="Arimo"/>
                        </a:rPr>
                        <a:t>hạn </a:t>
                      </a:r>
                      <a:r>
                        <a:rPr sz="1000" b="0" spc="-40">
                          <a:solidFill>
                            <a:schemeClr val="tx1">
                              <a:lumMod val="75000"/>
                              <a:lumOff val="25000"/>
                            </a:schemeClr>
                          </a:solidFill>
                          <a:latin typeface="Palatino Linotype" panose="02040502050505030304" pitchFamily="18" charset="0"/>
                          <a:cs typeface="Arimo"/>
                        </a:rPr>
                        <a:t>bình</a:t>
                      </a:r>
                      <a:r>
                        <a:rPr sz="1000" b="0" spc="-60">
                          <a:solidFill>
                            <a:schemeClr val="tx1">
                              <a:lumMod val="75000"/>
                              <a:lumOff val="25000"/>
                            </a:schemeClr>
                          </a:solidFill>
                          <a:latin typeface="Palatino Linotype" panose="02040502050505030304" pitchFamily="18" charset="0"/>
                          <a:cs typeface="Arimo"/>
                        </a:rPr>
                        <a:t> </a:t>
                      </a:r>
                      <a:r>
                        <a:rPr sz="1000" b="0" spc="-45">
                          <a:solidFill>
                            <a:schemeClr val="tx1">
                              <a:lumMod val="75000"/>
                              <a:lumOff val="25000"/>
                            </a:schemeClr>
                          </a:solidFill>
                          <a:latin typeface="Palatino Linotype" panose="02040502050505030304" pitchFamily="18" charset="0"/>
                          <a:cs typeface="Arimo"/>
                        </a:rPr>
                        <a:t>quân</a:t>
                      </a:r>
                      <a:r>
                        <a:rPr lang="en-US" sz="1000" b="0" spc="-45">
                          <a:solidFill>
                            <a:schemeClr val="tx1">
                              <a:lumMod val="75000"/>
                              <a:lumOff val="25000"/>
                            </a:schemeClr>
                          </a:solidFill>
                          <a:latin typeface="Palatino Linotype" panose="02040502050505030304" pitchFamily="18" charset="0"/>
                          <a:cs typeface="Arimo"/>
                        </a:rPr>
                        <a:t> (năm)</a:t>
                      </a:r>
                      <a:endParaRPr sz="1000" b="0">
                        <a:solidFill>
                          <a:schemeClr val="tx1">
                            <a:lumMod val="75000"/>
                            <a:lumOff val="25000"/>
                          </a:schemeClr>
                        </a:solidFill>
                        <a:latin typeface="Palatino Linotype" panose="02040502050505030304" pitchFamily="18" charset="0"/>
                        <a:cs typeface="Arimo"/>
                      </a:endParaRPr>
                    </a:p>
                  </a:txBody>
                  <a:tcPr marL="0" marR="0" marT="11430" marB="0" anchor="ctr">
                    <a:lnT w="12700">
                      <a:solidFill>
                        <a:srgbClr val="000000"/>
                      </a:solidFill>
                      <a:prstDash val="solid"/>
                    </a:lnT>
                    <a:lnB w="12700">
                      <a:solidFill>
                        <a:srgbClr val="E7E6E6"/>
                      </a:solidFill>
                      <a:prstDash val="solid"/>
                    </a:lnB>
                    <a:solidFill>
                      <a:srgbClr val="DBDBDB"/>
                    </a:solidFill>
                  </a:tcPr>
                </a:tc>
                <a:tc>
                  <a:txBody>
                    <a:bodyPr/>
                    <a:lstStyle/>
                    <a:p>
                      <a:pPr marL="0" marR="360680" algn="r">
                        <a:lnSpc>
                          <a:spcPct val="100000"/>
                        </a:lnSpc>
                        <a:spcBef>
                          <a:spcPts val="90"/>
                        </a:spcBef>
                      </a:pPr>
                      <a:r>
                        <a:rPr lang="en-US" sz="1000" b="0">
                          <a:solidFill>
                            <a:schemeClr val="tx1">
                              <a:lumMod val="75000"/>
                              <a:lumOff val="25000"/>
                            </a:schemeClr>
                          </a:solidFill>
                          <a:latin typeface="Palatino Linotype" panose="02040502050505030304" pitchFamily="18" charset="0"/>
                          <a:ea typeface="+mn-ea"/>
                          <a:cs typeface="Carlito"/>
                        </a:rPr>
                        <a:t>3.</a:t>
                      </a:r>
                      <a:r>
                        <a:rPr lang="en-GB" sz="1000" b="0">
                          <a:solidFill>
                            <a:schemeClr val="tx1">
                              <a:lumMod val="75000"/>
                              <a:lumOff val="25000"/>
                            </a:schemeClr>
                          </a:solidFill>
                          <a:latin typeface="Palatino Linotype" panose="02040502050505030304" pitchFamily="18" charset="0"/>
                          <a:ea typeface="+mn-ea"/>
                          <a:cs typeface="Carlito"/>
                        </a:rPr>
                        <a:t>8</a:t>
                      </a:r>
                      <a:r>
                        <a:rPr lang="vi-VN" sz="1000" b="0">
                          <a:solidFill>
                            <a:schemeClr val="tx1">
                              <a:lumMod val="75000"/>
                              <a:lumOff val="25000"/>
                            </a:schemeClr>
                          </a:solidFill>
                          <a:latin typeface="Palatino Linotype" panose="02040502050505030304" pitchFamily="18" charset="0"/>
                          <a:ea typeface="+mn-ea"/>
                          <a:cs typeface="Carlito"/>
                        </a:rPr>
                        <a:t>0</a:t>
                      </a:r>
                      <a:endParaRPr sz="1000" b="0" dirty="0">
                        <a:solidFill>
                          <a:schemeClr val="tx1">
                            <a:lumMod val="75000"/>
                            <a:lumOff val="25000"/>
                          </a:schemeClr>
                        </a:solidFill>
                        <a:latin typeface="Palatino Linotype" panose="02040502050505030304" pitchFamily="18" charset="0"/>
                        <a:ea typeface="+mn-ea"/>
                        <a:cs typeface="Carlito"/>
                      </a:endParaRPr>
                    </a:p>
                  </a:txBody>
                  <a:tcPr marL="0" marR="0" marT="11430" marB="0" anchor="ctr">
                    <a:lnT w="12700">
                      <a:solidFill>
                        <a:srgbClr val="000000"/>
                      </a:solidFill>
                      <a:prstDash val="solid"/>
                    </a:lnT>
                    <a:lnB w="12700">
                      <a:solidFill>
                        <a:srgbClr val="E7E6E6"/>
                      </a:solidFill>
                      <a:prstDash val="solid"/>
                    </a:lnB>
                    <a:solidFill>
                      <a:srgbClr val="DBDBDB"/>
                    </a:solidFill>
                  </a:tcPr>
                </a:tc>
                <a:extLst>
                  <a:ext uri="{0D108BD9-81ED-4DB2-BD59-A6C34878D82A}">
                    <a16:rowId xmlns:a16="http://schemas.microsoft.com/office/drawing/2014/main" val="10001"/>
                  </a:ext>
                </a:extLst>
              </a:tr>
              <a:tr h="245832">
                <a:tc>
                  <a:txBody>
                    <a:bodyPr/>
                    <a:lstStyle/>
                    <a:p>
                      <a:pPr marL="13335">
                        <a:lnSpc>
                          <a:spcPct val="100000"/>
                        </a:lnSpc>
                        <a:spcBef>
                          <a:spcPts val="45"/>
                        </a:spcBef>
                      </a:pPr>
                      <a:r>
                        <a:rPr sz="1000" b="0" spc="-75" dirty="0" err="1">
                          <a:solidFill>
                            <a:schemeClr val="tx1">
                              <a:lumMod val="75000"/>
                              <a:lumOff val="25000"/>
                            </a:schemeClr>
                          </a:solidFill>
                          <a:latin typeface="Palatino Linotype" panose="02040502050505030304" pitchFamily="18" charset="0"/>
                          <a:cs typeface="Arimo"/>
                        </a:rPr>
                        <a:t>Lợi</a:t>
                      </a:r>
                      <a:r>
                        <a:rPr sz="1000" b="0" spc="-75" dirty="0">
                          <a:solidFill>
                            <a:schemeClr val="tx1">
                              <a:lumMod val="75000"/>
                              <a:lumOff val="25000"/>
                            </a:schemeClr>
                          </a:solidFill>
                          <a:latin typeface="Palatino Linotype" panose="02040502050505030304" pitchFamily="18" charset="0"/>
                          <a:cs typeface="Arimo"/>
                        </a:rPr>
                        <a:t> </a:t>
                      </a:r>
                      <a:r>
                        <a:rPr lang="en-US" sz="1000" b="0" spc="-45" dirty="0" err="1">
                          <a:solidFill>
                            <a:schemeClr val="tx1">
                              <a:lumMod val="75000"/>
                              <a:lumOff val="25000"/>
                            </a:schemeClr>
                          </a:solidFill>
                          <a:latin typeface="Palatino Linotype" panose="02040502050505030304" pitchFamily="18" charset="0"/>
                          <a:cs typeface="Arimo"/>
                        </a:rPr>
                        <a:t>nhuận</a:t>
                      </a:r>
                      <a:r>
                        <a:rPr sz="1000" b="0" spc="-45" dirty="0">
                          <a:solidFill>
                            <a:schemeClr val="tx1">
                              <a:lumMod val="75000"/>
                              <a:lumOff val="25000"/>
                            </a:schemeClr>
                          </a:solidFill>
                          <a:latin typeface="Palatino Linotype" panose="02040502050505030304" pitchFamily="18" charset="0"/>
                          <a:cs typeface="Arimo"/>
                        </a:rPr>
                        <a:t> </a:t>
                      </a:r>
                      <a:r>
                        <a:rPr lang="en-US" sz="1000" b="0" spc="-45" dirty="0" err="1">
                          <a:solidFill>
                            <a:schemeClr val="tx1">
                              <a:lumMod val="75000"/>
                              <a:lumOff val="25000"/>
                            </a:schemeClr>
                          </a:solidFill>
                          <a:latin typeface="Palatino Linotype" panose="02040502050505030304" pitchFamily="18" charset="0"/>
                          <a:cs typeface="Arimo"/>
                        </a:rPr>
                        <a:t>mục</a:t>
                      </a:r>
                      <a:r>
                        <a:rPr lang="en-US" sz="1000" b="0" spc="-45" dirty="0">
                          <a:solidFill>
                            <a:schemeClr val="tx1">
                              <a:lumMod val="75000"/>
                              <a:lumOff val="25000"/>
                            </a:schemeClr>
                          </a:solidFill>
                          <a:latin typeface="Palatino Linotype" panose="02040502050505030304" pitchFamily="18" charset="0"/>
                          <a:cs typeface="Arimo"/>
                        </a:rPr>
                        <a:t> tiêu</a:t>
                      </a:r>
                      <a:r>
                        <a:rPr sz="1000" b="0" spc="-85" dirty="0">
                          <a:solidFill>
                            <a:schemeClr val="tx1">
                              <a:lumMod val="75000"/>
                              <a:lumOff val="25000"/>
                            </a:schemeClr>
                          </a:solidFill>
                          <a:latin typeface="Palatino Linotype" panose="02040502050505030304" pitchFamily="18" charset="0"/>
                          <a:cs typeface="Arimo"/>
                        </a:rPr>
                        <a:t> (%</a:t>
                      </a:r>
                      <a:r>
                        <a:rPr lang="en-US" sz="1000" b="0" spc="-85" dirty="0">
                          <a:solidFill>
                            <a:schemeClr val="tx1">
                              <a:lumMod val="75000"/>
                              <a:lumOff val="25000"/>
                            </a:schemeClr>
                          </a:solidFill>
                          <a:latin typeface="Palatino Linotype" panose="02040502050505030304" pitchFamily="18" charset="0"/>
                          <a:cs typeface="Arimo"/>
                        </a:rPr>
                        <a:t>/năm</a:t>
                      </a:r>
                      <a:r>
                        <a:rPr sz="1000" b="0" spc="-85" dirty="0">
                          <a:solidFill>
                            <a:schemeClr val="tx1">
                              <a:lumMod val="75000"/>
                              <a:lumOff val="25000"/>
                            </a:schemeClr>
                          </a:solidFill>
                          <a:latin typeface="Palatino Linotype" panose="02040502050505030304" pitchFamily="18" charset="0"/>
                          <a:cs typeface="Arimo"/>
                        </a:rPr>
                        <a:t>)</a:t>
                      </a:r>
                      <a:endParaRPr sz="1000" b="0" dirty="0">
                        <a:solidFill>
                          <a:schemeClr val="tx1">
                            <a:lumMod val="75000"/>
                            <a:lumOff val="25000"/>
                          </a:schemeClr>
                        </a:solidFill>
                        <a:latin typeface="Palatino Linotype" panose="02040502050505030304" pitchFamily="18" charset="0"/>
                        <a:cs typeface="Arimo"/>
                      </a:endParaRPr>
                    </a:p>
                  </a:txBody>
                  <a:tcPr marL="0" marR="0" marT="5715" marB="0" anchor="ctr">
                    <a:lnT w="12700">
                      <a:solidFill>
                        <a:srgbClr val="E7E6E6"/>
                      </a:solidFill>
                      <a:prstDash val="solid"/>
                    </a:lnT>
                    <a:lnB w="12700">
                      <a:solidFill>
                        <a:srgbClr val="E7E6E6"/>
                      </a:solidFill>
                      <a:prstDash val="solid"/>
                    </a:lnB>
                    <a:solidFill>
                      <a:srgbClr val="DBDBDB"/>
                    </a:solidFill>
                  </a:tcPr>
                </a:tc>
                <a:tc>
                  <a:txBody>
                    <a:bodyPr/>
                    <a:lstStyle/>
                    <a:p>
                      <a:pPr marR="360680" algn="r">
                        <a:lnSpc>
                          <a:spcPct val="100000"/>
                        </a:lnSpc>
                        <a:spcBef>
                          <a:spcPts val="90"/>
                        </a:spcBef>
                      </a:pPr>
                      <a:r>
                        <a:rPr lang="en-US" sz="1000" b="0" dirty="0">
                          <a:solidFill>
                            <a:schemeClr val="tx1">
                              <a:lumMod val="75000"/>
                              <a:lumOff val="25000"/>
                            </a:schemeClr>
                          </a:solidFill>
                          <a:latin typeface="Palatino Linotype" panose="02040502050505030304" pitchFamily="18" charset="0"/>
                          <a:cs typeface="Carlito"/>
                        </a:rPr>
                        <a:t>10%</a:t>
                      </a:r>
                      <a:endParaRPr sz="1000" b="0" dirty="0">
                        <a:solidFill>
                          <a:schemeClr val="tx1">
                            <a:lumMod val="75000"/>
                            <a:lumOff val="25000"/>
                          </a:schemeClr>
                        </a:solidFill>
                        <a:latin typeface="Palatino Linotype" panose="02040502050505030304" pitchFamily="18" charset="0"/>
                        <a:cs typeface="Carlito"/>
                      </a:endParaRPr>
                    </a:p>
                  </a:txBody>
                  <a:tcPr marL="0" marR="0" marT="11430" marB="0" anchor="ctr">
                    <a:lnT w="12700">
                      <a:solidFill>
                        <a:srgbClr val="E7E6E6"/>
                      </a:solidFill>
                      <a:prstDash val="solid"/>
                    </a:lnT>
                    <a:lnB w="12700">
                      <a:solidFill>
                        <a:srgbClr val="E7E6E6"/>
                      </a:solidFill>
                      <a:prstDash val="solid"/>
                    </a:lnB>
                    <a:solidFill>
                      <a:srgbClr val="DBDBDB"/>
                    </a:solidFill>
                  </a:tcPr>
                </a:tc>
                <a:extLst>
                  <a:ext uri="{0D108BD9-81ED-4DB2-BD59-A6C34878D82A}">
                    <a16:rowId xmlns:a16="http://schemas.microsoft.com/office/drawing/2014/main" val="10002"/>
                  </a:ext>
                </a:extLst>
              </a:tr>
            </a:tbl>
          </a:graphicData>
        </a:graphic>
      </p:graphicFrame>
      <p:sp>
        <p:nvSpPr>
          <p:cNvPr id="11" name="object 11"/>
          <p:cNvSpPr txBox="1"/>
          <p:nvPr/>
        </p:nvSpPr>
        <p:spPr>
          <a:xfrm>
            <a:off x="272288" y="5813831"/>
            <a:ext cx="3509645" cy="422808"/>
          </a:xfrm>
          <a:prstGeom prst="rect">
            <a:avLst/>
          </a:prstGeom>
        </p:spPr>
        <p:txBody>
          <a:bodyPr vert="horz" wrap="square" lIns="0" tIns="12700" rIns="0" bIns="0" rtlCol="0">
            <a:spAutoFit/>
          </a:bodyPr>
          <a:lstStyle/>
          <a:p>
            <a:pPr marL="12700" marR="5080" algn="just">
              <a:lnSpc>
                <a:spcPct val="112900"/>
              </a:lnSpc>
              <a:spcBef>
                <a:spcPts val="100"/>
              </a:spcBef>
            </a:pPr>
            <a:r>
              <a:rPr sz="800" i="1" spc="-5" dirty="0">
                <a:solidFill>
                  <a:schemeClr val="tx1">
                    <a:lumMod val="75000"/>
                    <a:lumOff val="25000"/>
                  </a:schemeClr>
                </a:solidFill>
                <a:latin typeface="Palatino Linotype" panose="02040502050505030304" pitchFamily="18" charset="0"/>
                <a:cs typeface="Carlito"/>
              </a:rPr>
              <a:t>Số </a:t>
            </a:r>
            <a:r>
              <a:rPr sz="800" i="1" spc="-10" dirty="0">
                <a:solidFill>
                  <a:schemeClr val="tx1">
                    <a:lumMod val="75000"/>
                    <a:lumOff val="25000"/>
                  </a:schemeClr>
                </a:solidFill>
                <a:latin typeface="Palatino Linotype" panose="02040502050505030304" pitchFamily="18" charset="0"/>
                <a:cs typeface="Carlito"/>
              </a:rPr>
              <a:t>liệu thể </a:t>
            </a:r>
            <a:r>
              <a:rPr sz="800" i="1" spc="-5" dirty="0">
                <a:solidFill>
                  <a:schemeClr val="tx1">
                    <a:lumMod val="75000"/>
                    <a:lumOff val="25000"/>
                  </a:schemeClr>
                </a:solidFill>
                <a:latin typeface="Palatino Linotype" panose="02040502050505030304" pitchFamily="18" charset="0"/>
                <a:cs typeface="Carlito"/>
              </a:rPr>
              <a:t>hiện </a:t>
            </a:r>
            <a:r>
              <a:rPr sz="800" i="1" spc="-10" dirty="0">
                <a:solidFill>
                  <a:schemeClr val="tx1">
                    <a:lumMod val="75000"/>
                    <a:lumOff val="25000"/>
                  </a:schemeClr>
                </a:solidFill>
                <a:latin typeface="Palatino Linotype" panose="02040502050505030304" pitchFamily="18" charset="0"/>
                <a:cs typeface="Carlito"/>
              </a:rPr>
              <a:t>là </a:t>
            </a:r>
            <a:r>
              <a:rPr sz="800" i="1" spc="-5" dirty="0">
                <a:solidFill>
                  <a:schemeClr val="tx1">
                    <a:lumMod val="75000"/>
                    <a:lumOff val="25000"/>
                  </a:schemeClr>
                </a:solidFill>
                <a:latin typeface="Palatino Linotype" panose="02040502050505030304" pitchFamily="18" charset="0"/>
                <a:cs typeface="Carlito"/>
              </a:rPr>
              <a:t>kết quả đầu </a:t>
            </a:r>
            <a:r>
              <a:rPr sz="800" i="1" spc="-10" dirty="0">
                <a:solidFill>
                  <a:schemeClr val="tx1">
                    <a:lumMod val="75000"/>
                    <a:lumOff val="25000"/>
                  </a:schemeClr>
                </a:solidFill>
                <a:latin typeface="Palatino Linotype" panose="02040502050505030304" pitchFamily="18" charset="0"/>
                <a:cs typeface="Carlito"/>
              </a:rPr>
              <a:t>tư </a:t>
            </a:r>
            <a:r>
              <a:rPr sz="800" i="1" spc="-5" dirty="0">
                <a:solidFill>
                  <a:schemeClr val="tx1">
                    <a:lumMod val="75000"/>
                    <a:lumOff val="25000"/>
                  </a:schemeClr>
                </a:solidFill>
                <a:latin typeface="Palatino Linotype" panose="02040502050505030304" pitchFamily="18" charset="0"/>
                <a:cs typeface="Carlito"/>
              </a:rPr>
              <a:t>trong quá </a:t>
            </a:r>
            <a:r>
              <a:rPr sz="800" i="1" spc="-10" dirty="0">
                <a:solidFill>
                  <a:schemeClr val="tx1">
                    <a:lumMod val="75000"/>
                    <a:lumOff val="25000"/>
                  </a:schemeClr>
                </a:solidFill>
                <a:latin typeface="Palatino Linotype" panose="02040502050505030304" pitchFamily="18" charset="0"/>
                <a:cs typeface="Carlito"/>
              </a:rPr>
              <a:t>khứ, </a:t>
            </a:r>
            <a:r>
              <a:rPr sz="800" i="1" spc="-5" dirty="0">
                <a:solidFill>
                  <a:schemeClr val="tx1">
                    <a:lumMod val="75000"/>
                    <a:lumOff val="25000"/>
                  </a:schemeClr>
                </a:solidFill>
                <a:latin typeface="Palatino Linotype" panose="02040502050505030304" pitchFamily="18" charset="0"/>
                <a:cs typeface="Carlito"/>
              </a:rPr>
              <a:t>không đại diện cho kết quả đầu </a:t>
            </a:r>
            <a:r>
              <a:rPr sz="800" i="1" spc="-10" dirty="0">
                <a:solidFill>
                  <a:schemeClr val="tx1">
                    <a:lumMod val="75000"/>
                    <a:lumOff val="25000"/>
                  </a:schemeClr>
                </a:solidFill>
                <a:latin typeface="Palatino Linotype" panose="02040502050505030304" pitchFamily="18" charset="0"/>
                <a:cs typeface="Carlito"/>
              </a:rPr>
              <a:t>tư </a:t>
            </a:r>
            <a:r>
              <a:rPr sz="800" i="1" spc="-5" dirty="0">
                <a:solidFill>
                  <a:schemeClr val="tx1">
                    <a:lumMod val="75000"/>
                    <a:lumOff val="25000"/>
                  </a:schemeClr>
                </a:solidFill>
                <a:latin typeface="Palatino Linotype" panose="02040502050505030304" pitchFamily="18" charset="0"/>
                <a:cs typeface="Carlito"/>
              </a:rPr>
              <a:t>trong tương  lai</a:t>
            </a:r>
            <a:r>
              <a:rPr sz="800" i="1" spc="-5">
                <a:solidFill>
                  <a:schemeClr val="tx1">
                    <a:lumMod val="75000"/>
                    <a:lumOff val="25000"/>
                  </a:schemeClr>
                </a:solidFill>
                <a:latin typeface="Palatino Linotype" panose="02040502050505030304" pitchFamily="18" charset="0"/>
                <a:cs typeface="Carlito"/>
              </a:rPr>
              <a:t>. Kết </a:t>
            </a:r>
            <a:r>
              <a:rPr sz="800" i="1" spc="-5" dirty="0">
                <a:solidFill>
                  <a:schemeClr val="tx1">
                    <a:lumMod val="75000"/>
                    <a:lumOff val="25000"/>
                  </a:schemeClr>
                </a:solidFill>
                <a:latin typeface="Palatino Linotype" panose="02040502050505030304" pitchFamily="18" charset="0"/>
                <a:cs typeface="Carlito"/>
              </a:rPr>
              <a:t>quả đầu </a:t>
            </a:r>
            <a:r>
              <a:rPr sz="800" i="1" spc="-10" dirty="0">
                <a:solidFill>
                  <a:schemeClr val="tx1">
                    <a:lumMod val="75000"/>
                    <a:lumOff val="25000"/>
                  </a:schemeClr>
                </a:solidFill>
                <a:latin typeface="Palatino Linotype" panose="02040502050505030304" pitchFamily="18" charset="0"/>
                <a:cs typeface="Carlito"/>
              </a:rPr>
              <a:t>tư </a:t>
            </a:r>
            <a:r>
              <a:rPr sz="800" i="1" spc="-5" dirty="0">
                <a:solidFill>
                  <a:schemeClr val="tx1">
                    <a:lumMod val="75000"/>
                    <a:lumOff val="25000"/>
                  </a:schemeClr>
                </a:solidFill>
                <a:latin typeface="Palatino Linotype" panose="02040502050505030304" pitchFamily="18" charset="0"/>
                <a:cs typeface="Carlito"/>
              </a:rPr>
              <a:t>hiện tại có </a:t>
            </a:r>
            <a:r>
              <a:rPr sz="800" i="1" spc="-10" dirty="0">
                <a:solidFill>
                  <a:schemeClr val="tx1">
                    <a:lumMod val="75000"/>
                    <a:lumOff val="25000"/>
                  </a:schemeClr>
                </a:solidFill>
                <a:latin typeface="Palatino Linotype" panose="02040502050505030304" pitchFamily="18" charset="0"/>
                <a:cs typeface="Carlito"/>
              </a:rPr>
              <a:t>thể </a:t>
            </a:r>
            <a:r>
              <a:rPr sz="800" i="1" spc="-5" dirty="0">
                <a:solidFill>
                  <a:schemeClr val="tx1">
                    <a:lumMod val="75000"/>
                    <a:lumOff val="25000"/>
                  </a:schemeClr>
                </a:solidFill>
                <a:latin typeface="Palatino Linotype" panose="02040502050505030304" pitchFamily="18" charset="0"/>
                <a:cs typeface="Carlito"/>
              </a:rPr>
              <a:t>cao hơn hoặc thấp hơn so với số </a:t>
            </a:r>
            <a:r>
              <a:rPr sz="800" i="1" spc="-10" dirty="0">
                <a:solidFill>
                  <a:schemeClr val="tx1">
                    <a:lumMod val="75000"/>
                    <a:lumOff val="25000"/>
                  </a:schemeClr>
                </a:solidFill>
                <a:latin typeface="Palatino Linotype" panose="02040502050505030304" pitchFamily="18" charset="0"/>
                <a:cs typeface="Carlito"/>
              </a:rPr>
              <a:t>liệu </a:t>
            </a:r>
            <a:r>
              <a:rPr sz="800" i="1" spc="-5" dirty="0">
                <a:solidFill>
                  <a:schemeClr val="tx1">
                    <a:lumMod val="75000"/>
                    <a:lumOff val="25000"/>
                  </a:schemeClr>
                </a:solidFill>
                <a:latin typeface="Palatino Linotype" panose="02040502050505030304" pitchFamily="18" charset="0"/>
                <a:cs typeface="Carlito"/>
              </a:rPr>
              <a:t>được trích  dẫn tại báo cáo</a:t>
            </a:r>
            <a:r>
              <a:rPr sz="800" i="1" spc="5" dirty="0">
                <a:solidFill>
                  <a:schemeClr val="tx1">
                    <a:lumMod val="75000"/>
                    <a:lumOff val="25000"/>
                  </a:schemeClr>
                </a:solidFill>
                <a:latin typeface="Palatino Linotype" panose="02040502050505030304" pitchFamily="18" charset="0"/>
                <a:cs typeface="Carlito"/>
              </a:rPr>
              <a:t> </a:t>
            </a:r>
            <a:r>
              <a:rPr sz="800" i="1" spc="-10" dirty="0">
                <a:solidFill>
                  <a:schemeClr val="tx1">
                    <a:lumMod val="75000"/>
                    <a:lumOff val="25000"/>
                  </a:schemeClr>
                </a:solidFill>
                <a:latin typeface="Palatino Linotype" panose="02040502050505030304" pitchFamily="18" charset="0"/>
                <a:cs typeface="Carlito"/>
              </a:rPr>
              <a:t>này.</a:t>
            </a:r>
            <a:endParaRPr sz="800">
              <a:solidFill>
                <a:schemeClr val="tx1">
                  <a:lumMod val="75000"/>
                  <a:lumOff val="25000"/>
                </a:schemeClr>
              </a:solidFill>
              <a:latin typeface="Palatino Linotype" panose="02040502050505030304" pitchFamily="18" charset="0"/>
              <a:cs typeface="Carlito"/>
            </a:endParaRPr>
          </a:p>
        </p:txBody>
      </p:sp>
      <p:grpSp>
        <p:nvGrpSpPr>
          <p:cNvPr id="16" name="object 16"/>
          <p:cNvGrpSpPr/>
          <p:nvPr/>
        </p:nvGrpSpPr>
        <p:grpSpPr>
          <a:xfrm>
            <a:off x="260604" y="9829796"/>
            <a:ext cx="7013575" cy="48895"/>
            <a:chOff x="260604" y="9829796"/>
            <a:chExt cx="7013575" cy="48895"/>
          </a:xfrm>
        </p:grpSpPr>
        <p:sp>
          <p:nvSpPr>
            <p:cNvPr id="17" name="object 17"/>
            <p:cNvSpPr/>
            <p:nvPr/>
          </p:nvSpPr>
          <p:spPr>
            <a:xfrm>
              <a:off x="4877815" y="9829796"/>
              <a:ext cx="2396490" cy="48895"/>
            </a:xfrm>
            <a:custGeom>
              <a:avLst/>
              <a:gdLst/>
              <a:ahLst/>
              <a:cxnLst/>
              <a:rect l="l" t="t" r="r" b="b"/>
              <a:pathLst>
                <a:path w="2396490" h="48895">
                  <a:moveTo>
                    <a:pt x="2396236" y="0"/>
                  </a:moveTo>
                  <a:lnTo>
                    <a:pt x="0" y="0"/>
                  </a:lnTo>
                  <a:lnTo>
                    <a:pt x="0" y="48338"/>
                  </a:lnTo>
                  <a:lnTo>
                    <a:pt x="2396236" y="48338"/>
                  </a:lnTo>
                  <a:lnTo>
                    <a:pt x="2396236" y="0"/>
                  </a:lnTo>
                  <a:close/>
                </a:path>
              </a:pathLst>
            </a:custGeom>
            <a:solidFill>
              <a:srgbClr val="BBBDC0"/>
            </a:solidFill>
          </p:spPr>
          <p:txBody>
            <a:bodyPr wrap="square" lIns="0" tIns="0" rIns="0" bIns="0" rtlCol="0"/>
            <a:lstStyle/>
            <a:p>
              <a:endParaRPr>
                <a:latin typeface="Palatino Linotype" panose="02040502050505030304" pitchFamily="18" charset="0"/>
              </a:endParaRPr>
            </a:p>
          </p:txBody>
        </p:sp>
        <p:sp>
          <p:nvSpPr>
            <p:cNvPr id="18" name="object 18"/>
            <p:cNvSpPr/>
            <p:nvPr/>
          </p:nvSpPr>
          <p:spPr>
            <a:xfrm>
              <a:off x="2597149" y="9829796"/>
              <a:ext cx="2338070" cy="48895"/>
            </a:xfrm>
            <a:custGeom>
              <a:avLst/>
              <a:gdLst/>
              <a:ahLst/>
              <a:cxnLst/>
              <a:rect l="l" t="t" r="r" b="b"/>
              <a:pathLst>
                <a:path w="2338070" h="48895">
                  <a:moveTo>
                    <a:pt x="2337816" y="0"/>
                  </a:moveTo>
                  <a:lnTo>
                    <a:pt x="0" y="0"/>
                  </a:lnTo>
                  <a:lnTo>
                    <a:pt x="0" y="48338"/>
                  </a:lnTo>
                  <a:lnTo>
                    <a:pt x="2337816" y="48338"/>
                  </a:lnTo>
                  <a:lnTo>
                    <a:pt x="2337816" y="0"/>
                  </a:lnTo>
                  <a:close/>
                </a:path>
              </a:pathLst>
            </a:custGeom>
            <a:solidFill>
              <a:srgbClr val="BB9C66"/>
            </a:solidFill>
          </p:spPr>
          <p:txBody>
            <a:bodyPr wrap="square" lIns="0" tIns="0" rIns="0" bIns="0" rtlCol="0"/>
            <a:lstStyle/>
            <a:p>
              <a:endParaRPr>
                <a:latin typeface="Palatino Linotype" panose="02040502050505030304" pitchFamily="18" charset="0"/>
              </a:endParaRPr>
            </a:p>
          </p:txBody>
        </p:sp>
        <p:sp>
          <p:nvSpPr>
            <p:cNvPr id="19" name="object 19"/>
            <p:cNvSpPr/>
            <p:nvPr/>
          </p:nvSpPr>
          <p:spPr>
            <a:xfrm>
              <a:off x="260604" y="9829796"/>
              <a:ext cx="2338070" cy="48895"/>
            </a:xfrm>
            <a:custGeom>
              <a:avLst/>
              <a:gdLst/>
              <a:ahLst/>
              <a:cxnLst/>
              <a:rect l="l" t="t" r="r" b="b"/>
              <a:pathLst>
                <a:path w="2338070" h="48895">
                  <a:moveTo>
                    <a:pt x="2337816" y="0"/>
                  </a:moveTo>
                  <a:lnTo>
                    <a:pt x="0" y="0"/>
                  </a:lnTo>
                  <a:lnTo>
                    <a:pt x="0" y="48338"/>
                  </a:lnTo>
                  <a:lnTo>
                    <a:pt x="2337816" y="48338"/>
                  </a:lnTo>
                  <a:lnTo>
                    <a:pt x="2337816" y="0"/>
                  </a:lnTo>
                  <a:close/>
                </a:path>
              </a:pathLst>
            </a:custGeom>
            <a:solidFill>
              <a:srgbClr val="000000"/>
            </a:solidFill>
          </p:spPr>
          <p:txBody>
            <a:bodyPr wrap="square" lIns="0" tIns="0" rIns="0" bIns="0" rtlCol="0"/>
            <a:lstStyle/>
            <a:p>
              <a:endParaRPr>
                <a:latin typeface="Palatino Linotype" panose="02040502050505030304" pitchFamily="18" charset="0"/>
              </a:endParaRPr>
            </a:p>
          </p:txBody>
        </p:sp>
      </p:grpSp>
      <p:sp>
        <p:nvSpPr>
          <p:cNvPr id="39" name="object 39"/>
          <p:cNvSpPr txBox="1"/>
          <p:nvPr/>
        </p:nvSpPr>
        <p:spPr>
          <a:xfrm>
            <a:off x="5487161" y="2820415"/>
            <a:ext cx="309880" cy="151323"/>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FFFFFF"/>
                </a:solidFill>
                <a:latin typeface="Palatino Linotype" panose="02040502050505030304" pitchFamily="18" charset="0"/>
                <a:cs typeface="Carlito"/>
              </a:rPr>
              <a:t>63.3%</a:t>
            </a:r>
            <a:endParaRPr sz="900">
              <a:latin typeface="Palatino Linotype" panose="02040502050505030304" pitchFamily="18" charset="0"/>
              <a:cs typeface="Carlito"/>
            </a:endParaRPr>
          </a:p>
        </p:txBody>
      </p:sp>
      <p:sp>
        <p:nvSpPr>
          <p:cNvPr id="40" name="object 40"/>
          <p:cNvSpPr txBox="1"/>
          <p:nvPr/>
        </p:nvSpPr>
        <p:spPr>
          <a:xfrm>
            <a:off x="4296283" y="2810636"/>
            <a:ext cx="252095" cy="151323"/>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FFFFFF"/>
                </a:solidFill>
                <a:latin typeface="Palatino Linotype" panose="02040502050505030304" pitchFamily="18" charset="0"/>
                <a:cs typeface="Carlito"/>
              </a:rPr>
              <a:t>9.8%</a:t>
            </a:r>
            <a:endParaRPr sz="900">
              <a:latin typeface="Palatino Linotype" panose="02040502050505030304" pitchFamily="18" charset="0"/>
              <a:cs typeface="Carlito"/>
            </a:endParaRPr>
          </a:p>
        </p:txBody>
      </p:sp>
      <p:sp>
        <p:nvSpPr>
          <p:cNvPr id="43" name="object 43"/>
          <p:cNvSpPr txBox="1"/>
          <p:nvPr/>
        </p:nvSpPr>
        <p:spPr>
          <a:xfrm>
            <a:off x="4126011" y="1377059"/>
            <a:ext cx="2118487" cy="166071"/>
          </a:xfrm>
          <a:prstGeom prst="rect">
            <a:avLst/>
          </a:prstGeom>
        </p:spPr>
        <p:txBody>
          <a:bodyPr vert="horz" wrap="square" lIns="0" tIns="12065" rIns="0" bIns="0" rtlCol="0">
            <a:spAutoFit/>
          </a:bodyPr>
          <a:lstStyle/>
          <a:p>
            <a:pPr marL="12700">
              <a:lnSpc>
                <a:spcPct val="100000"/>
              </a:lnSpc>
              <a:spcBef>
                <a:spcPts val="95"/>
              </a:spcBef>
            </a:pPr>
            <a:r>
              <a:rPr sz="1000" b="1" i="1" spc="-5" dirty="0">
                <a:solidFill>
                  <a:schemeClr val="tx1">
                    <a:lumMod val="75000"/>
                    <a:lumOff val="25000"/>
                  </a:schemeClr>
                </a:solidFill>
                <a:latin typeface="Palatino Linotype" panose="02040502050505030304" pitchFamily="18" charset="0"/>
                <a:cs typeface="Carlito"/>
              </a:rPr>
              <a:t>% Giá trị </a:t>
            </a:r>
            <a:r>
              <a:rPr sz="1000" b="1" i="1" spc="-5" dirty="0" err="1">
                <a:solidFill>
                  <a:schemeClr val="tx1">
                    <a:lumMod val="75000"/>
                    <a:lumOff val="25000"/>
                  </a:schemeClr>
                </a:solidFill>
                <a:latin typeface="Palatino Linotype" panose="02040502050505030304" pitchFamily="18" charset="0"/>
                <a:cs typeface="Carlito"/>
              </a:rPr>
              <a:t>tài</a:t>
            </a:r>
            <a:r>
              <a:rPr sz="1000" b="1" i="1" spc="-5" dirty="0">
                <a:solidFill>
                  <a:schemeClr val="tx1">
                    <a:lumMod val="75000"/>
                    <a:lumOff val="25000"/>
                  </a:schemeClr>
                </a:solidFill>
                <a:latin typeface="Palatino Linotype" panose="02040502050505030304" pitchFamily="18" charset="0"/>
                <a:cs typeface="Carlito"/>
              </a:rPr>
              <a:t> </a:t>
            </a:r>
            <a:r>
              <a:rPr sz="1000" b="1" i="1" spc="-5" dirty="0" err="1">
                <a:solidFill>
                  <a:schemeClr val="tx1">
                    <a:lumMod val="75000"/>
                    <a:lumOff val="25000"/>
                  </a:schemeClr>
                </a:solidFill>
                <a:latin typeface="Palatino Linotype" panose="02040502050505030304" pitchFamily="18" charset="0"/>
                <a:cs typeface="Carlito"/>
              </a:rPr>
              <a:t>sản</a:t>
            </a:r>
            <a:r>
              <a:rPr lang="en-US" sz="1000" b="1" i="1" spc="-5" dirty="0">
                <a:solidFill>
                  <a:schemeClr val="tx1">
                    <a:lumMod val="75000"/>
                    <a:lumOff val="25000"/>
                  </a:schemeClr>
                </a:solidFill>
                <a:latin typeface="Palatino Linotype" panose="02040502050505030304" pitchFamily="18" charset="0"/>
                <a:cs typeface="Carlito"/>
              </a:rPr>
              <a:t> </a:t>
            </a:r>
            <a:r>
              <a:rPr lang="en-US" sz="1000" b="1" i="1" spc="-5" err="1">
                <a:solidFill>
                  <a:schemeClr val="tx1">
                    <a:lumMod val="75000"/>
                    <a:lumOff val="25000"/>
                  </a:schemeClr>
                </a:solidFill>
                <a:latin typeface="Palatino Linotype" panose="02040502050505030304" pitchFamily="18" charset="0"/>
                <a:cs typeface="Carlito"/>
              </a:rPr>
              <a:t>tại</a:t>
            </a:r>
            <a:r>
              <a:rPr lang="en-US" sz="1000" b="1" i="1" spc="-5">
                <a:solidFill>
                  <a:schemeClr val="tx1">
                    <a:lumMod val="75000"/>
                    <a:lumOff val="25000"/>
                  </a:schemeClr>
                </a:solidFill>
                <a:latin typeface="Palatino Linotype" panose="02040502050505030304" pitchFamily="18" charset="0"/>
                <a:cs typeface="Carlito"/>
              </a:rPr>
              <a:t> </a:t>
            </a:r>
            <a:r>
              <a:rPr lang="vi-VN" sz="1000" b="1" i="1" spc="-5">
                <a:solidFill>
                  <a:schemeClr val="tx1">
                    <a:lumMod val="75000"/>
                    <a:lumOff val="25000"/>
                  </a:schemeClr>
                </a:solidFill>
                <a:latin typeface="Palatino Linotype" panose="02040502050505030304" pitchFamily="18" charset="0"/>
                <a:cs typeface="Carlito"/>
              </a:rPr>
              <a:t>3</a:t>
            </a:r>
            <a:r>
              <a:rPr lang="en-GB" sz="1000" b="1" i="1" spc="-5">
                <a:solidFill>
                  <a:schemeClr val="tx1">
                    <a:lumMod val="75000"/>
                    <a:lumOff val="25000"/>
                  </a:schemeClr>
                </a:solidFill>
                <a:latin typeface="Palatino Linotype" panose="02040502050505030304" pitchFamily="18" charset="0"/>
                <a:cs typeface="Carlito"/>
              </a:rPr>
              <a:t>0/04</a:t>
            </a:r>
            <a:r>
              <a:rPr lang="vi-VN" sz="1000" b="1" i="1" spc="-5">
                <a:solidFill>
                  <a:schemeClr val="tx1">
                    <a:lumMod val="75000"/>
                    <a:lumOff val="25000"/>
                  </a:schemeClr>
                </a:solidFill>
                <a:latin typeface="Palatino Linotype" panose="02040502050505030304" pitchFamily="18" charset="0"/>
                <a:cs typeface="Carlito"/>
              </a:rPr>
              <a:t>/2025</a:t>
            </a:r>
            <a:endParaRPr sz="1000" dirty="0">
              <a:solidFill>
                <a:schemeClr val="tx1">
                  <a:lumMod val="75000"/>
                  <a:lumOff val="25000"/>
                </a:schemeClr>
              </a:solidFill>
              <a:latin typeface="Palatino Linotype" panose="02040502050505030304" pitchFamily="18" charset="0"/>
              <a:cs typeface="Carlito"/>
            </a:endParaRPr>
          </a:p>
        </p:txBody>
      </p:sp>
      <p:sp>
        <p:nvSpPr>
          <p:cNvPr id="60" name="TextBox 59">
            <a:extLst>
              <a:ext uri="{FF2B5EF4-FFF2-40B4-BE49-F238E27FC236}">
                <a16:creationId xmlns:a16="http://schemas.microsoft.com/office/drawing/2014/main" id="{57AF3215-0700-401E-B539-D8611B1D4734}"/>
              </a:ext>
            </a:extLst>
          </p:cNvPr>
          <p:cNvSpPr txBox="1"/>
          <p:nvPr/>
        </p:nvSpPr>
        <p:spPr>
          <a:xfrm>
            <a:off x="272288" y="1409955"/>
            <a:ext cx="3637026" cy="1400383"/>
          </a:xfrm>
          <a:prstGeom prst="rect">
            <a:avLst/>
          </a:prstGeom>
          <a:noFill/>
        </p:spPr>
        <p:txBody>
          <a:bodyPr wrap="square" rtlCol="0">
            <a:spAutoFit/>
          </a:bodyPr>
          <a:lstStyle/>
          <a:p>
            <a:pPr marL="171450" indent="-171450" algn="just">
              <a:spcAft>
                <a:spcPts val="600"/>
              </a:spcAft>
              <a:buFont typeface="Wingdings" panose="05000000000000000000" pitchFamily="2" charset="2"/>
              <a:buChar char="ü"/>
            </a:pPr>
            <a:r>
              <a:rPr lang="en-US" sz="1000" dirty="0">
                <a:solidFill>
                  <a:schemeClr val="tx1">
                    <a:lumMod val="75000"/>
                    <a:lumOff val="25000"/>
                  </a:schemeClr>
                </a:solidFill>
                <a:latin typeface="Palatino Linotype" panose="02040502050505030304" pitchFamily="18" charset="0"/>
              </a:rPr>
              <a:t>Quỹ LHBF hướng tới </a:t>
            </a:r>
            <a:r>
              <a:rPr lang="en-US" sz="1000" dirty="0" err="1">
                <a:solidFill>
                  <a:schemeClr val="tx1">
                    <a:lumMod val="75000"/>
                    <a:lumOff val="25000"/>
                  </a:schemeClr>
                </a:solidFill>
                <a:latin typeface="Palatino Linotype" panose="02040502050505030304" pitchFamily="18" charset="0"/>
              </a:rPr>
              <a:t>mục</a:t>
            </a:r>
            <a:r>
              <a:rPr lang="en-US" sz="1000" dirty="0">
                <a:solidFill>
                  <a:schemeClr val="tx1">
                    <a:lumMod val="75000"/>
                    <a:lumOff val="25000"/>
                  </a:schemeClr>
                </a:solidFill>
                <a:latin typeface="Palatino Linotype" panose="02040502050505030304" pitchFamily="18" charset="0"/>
              </a:rPr>
              <a:t> tiêu mang lại </a:t>
            </a:r>
            <a:r>
              <a:rPr lang="en-US" sz="1000" dirty="0" err="1">
                <a:solidFill>
                  <a:schemeClr val="tx1">
                    <a:lumMod val="75000"/>
                    <a:lumOff val="25000"/>
                  </a:schemeClr>
                </a:solidFill>
                <a:latin typeface="Palatino Linotype" panose="02040502050505030304" pitchFamily="18" charset="0"/>
              </a:rPr>
              <a:t>lợi</a:t>
            </a:r>
            <a:r>
              <a:rPr lang="en-US" sz="1000" dirty="0">
                <a:solidFill>
                  <a:schemeClr val="tx1">
                    <a:lumMod val="75000"/>
                    <a:lumOff val="25000"/>
                  </a:schemeClr>
                </a:solidFill>
                <a:latin typeface="Palatino Linotype" panose="02040502050505030304" pitchFamily="18" charset="0"/>
              </a:rPr>
              <a:t> </a:t>
            </a:r>
            <a:r>
              <a:rPr lang="en-US" sz="1000" dirty="0" err="1">
                <a:solidFill>
                  <a:schemeClr val="tx1">
                    <a:lumMod val="75000"/>
                    <a:lumOff val="25000"/>
                  </a:schemeClr>
                </a:solidFill>
                <a:latin typeface="Palatino Linotype" panose="02040502050505030304" pitchFamily="18" charset="0"/>
              </a:rPr>
              <a:t>nhuận</a:t>
            </a:r>
            <a:r>
              <a:rPr lang="en-US" sz="1000" dirty="0">
                <a:solidFill>
                  <a:schemeClr val="tx1">
                    <a:lumMod val="75000"/>
                    <a:lumOff val="25000"/>
                  </a:schemeClr>
                </a:solidFill>
                <a:latin typeface="Palatino Linotype" panose="02040502050505030304" pitchFamily="18" charset="0"/>
              </a:rPr>
              <a:t> ổn định và tối đa hóa giá trị danh </a:t>
            </a:r>
            <a:r>
              <a:rPr lang="en-US" sz="1000" dirty="0" err="1">
                <a:solidFill>
                  <a:schemeClr val="tx1">
                    <a:lumMod val="75000"/>
                    <a:lumOff val="25000"/>
                  </a:schemeClr>
                </a:solidFill>
                <a:latin typeface="Palatino Linotype" panose="02040502050505030304" pitchFamily="18" charset="0"/>
              </a:rPr>
              <a:t>mục</a:t>
            </a:r>
            <a:r>
              <a:rPr lang="en-US" sz="1000" dirty="0">
                <a:solidFill>
                  <a:schemeClr val="tx1">
                    <a:lumMod val="75000"/>
                    <a:lumOff val="25000"/>
                  </a:schemeClr>
                </a:solidFill>
                <a:latin typeface="Palatino Linotype" panose="02040502050505030304" pitchFamily="18" charset="0"/>
              </a:rPr>
              <a:t> đầu tư </a:t>
            </a:r>
            <a:r>
              <a:rPr lang="en-US" sz="1000" dirty="0" err="1">
                <a:solidFill>
                  <a:schemeClr val="tx1">
                    <a:lumMod val="75000"/>
                    <a:lumOff val="25000"/>
                  </a:schemeClr>
                </a:solidFill>
                <a:latin typeface="Palatino Linotype" panose="02040502050505030304" pitchFamily="18" charset="0"/>
              </a:rPr>
              <a:t>cho</a:t>
            </a:r>
            <a:r>
              <a:rPr lang="en-US" sz="1000" dirty="0">
                <a:solidFill>
                  <a:schemeClr val="tx1">
                    <a:lumMod val="75000"/>
                    <a:lumOff val="25000"/>
                  </a:schemeClr>
                </a:solidFill>
                <a:latin typeface="Palatino Linotype" panose="02040502050505030304" pitchFamily="18" charset="0"/>
              </a:rPr>
              <a:t> khách </a:t>
            </a:r>
            <a:r>
              <a:rPr lang="en-US" sz="1000" dirty="0" err="1">
                <a:solidFill>
                  <a:schemeClr val="tx1">
                    <a:lumMod val="75000"/>
                    <a:lumOff val="25000"/>
                  </a:schemeClr>
                </a:solidFill>
                <a:latin typeface="Palatino Linotype" panose="02040502050505030304" pitchFamily="18" charset="0"/>
              </a:rPr>
              <a:t>hàng</a:t>
            </a:r>
            <a:r>
              <a:rPr lang="en-US" sz="1000" dirty="0">
                <a:solidFill>
                  <a:schemeClr val="tx1">
                    <a:lumMod val="75000"/>
                    <a:lumOff val="25000"/>
                  </a:schemeClr>
                </a:solidFill>
                <a:latin typeface="Palatino Linotype" panose="02040502050505030304" pitchFamily="18" charset="0"/>
              </a:rPr>
              <a:t>.</a:t>
            </a:r>
          </a:p>
          <a:p>
            <a:pPr marL="171450" indent="-171450" algn="just">
              <a:spcAft>
                <a:spcPts val="600"/>
              </a:spcAft>
              <a:buFont typeface="Wingdings" panose="05000000000000000000" pitchFamily="2" charset="2"/>
              <a:buChar char="ü"/>
            </a:pPr>
            <a:r>
              <a:rPr lang="en-US" sz="1000" dirty="0">
                <a:solidFill>
                  <a:schemeClr val="tx1">
                    <a:lumMod val="75000"/>
                    <a:lumOff val="25000"/>
                  </a:schemeClr>
                </a:solidFill>
                <a:latin typeface="Palatino Linotype" panose="02040502050505030304" pitchFamily="18" charset="0"/>
              </a:rPr>
              <a:t>Quỹ phân bổ tối </a:t>
            </a:r>
            <a:r>
              <a:rPr lang="en-US" sz="1000" dirty="0" err="1">
                <a:solidFill>
                  <a:schemeClr val="tx1">
                    <a:lumMod val="75000"/>
                    <a:lumOff val="25000"/>
                  </a:schemeClr>
                </a:solidFill>
                <a:latin typeface="Palatino Linotype" panose="02040502050505030304" pitchFamily="18" charset="0"/>
              </a:rPr>
              <a:t>thiểu</a:t>
            </a:r>
            <a:r>
              <a:rPr lang="en-US" sz="1000" dirty="0">
                <a:solidFill>
                  <a:schemeClr val="tx1">
                    <a:lumMod val="75000"/>
                    <a:lumOff val="25000"/>
                  </a:schemeClr>
                </a:solidFill>
                <a:latin typeface="Palatino Linotype" panose="02040502050505030304" pitchFamily="18" charset="0"/>
              </a:rPr>
              <a:t> 80% giá trị tài sản </a:t>
            </a:r>
            <a:r>
              <a:rPr lang="en-US" sz="1000" dirty="0" err="1">
                <a:solidFill>
                  <a:schemeClr val="tx1">
                    <a:lumMod val="75000"/>
                    <a:lumOff val="25000"/>
                  </a:schemeClr>
                </a:solidFill>
                <a:latin typeface="Palatino Linotype" panose="02040502050505030304" pitchFamily="18" charset="0"/>
              </a:rPr>
              <a:t>ròng</a:t>
            </a:r>
            <a:r>
              <a:rPr lang="en-US" sz="1000" dirty="0">
                <a:solidFill>
                  <a:schemeClr val="tx1">
                    <a:lumMod val="75000"/>
                    <a:lumOff val="25000"/>
                  </a:schemeClr>
                </a:solidFill>
                <a:latin typeface="Palatino Linotype" panose="02040502050505030304" pitchFamily="18" charset="0"/>
              </a:rPr>
              <a:t> vào </a:t>
            </a:r>
            <a:r>
              <a:rPr lang="vi-VN" sz="1000" dirty="0">
                <a:solidFill>
                  <a:schemeClr val="tx1">
                    <a:lumMod val="75000"/>
                    <a:lumOff val="25000"/>
                  </a:schemeClr>
                </a:solidFill>
                <a:latin typeface="Palatino Linotype" panose="02040502050505030304" pitchFamily="18" charset="0"/>
              </a:rPr>
              <a:t>trái  phiếu</a:t>
            </a:r>
            <a:r>
              <a:rPr lang="en-US" sz="1000" dirty="0">
                <a:solidFill>
                  <a:schemeClr val="tx1">
                    <a:lumMod val="75000"/>
                    <a:lumOff val="25000"/>
                  </a:schemeClr>
                </a:solidFill>
                <a:latin typeface="Palatino Linotype" panose="02040502050505030304" pitchFamily="18" charset="0"/>
              </a:rPr>
              <a:t>, </a:t>
            </a:r>
            <a:r>
              <a:rPr lang="vi-VN" sz="1000" dirty="0">
                <a:solidFill>
                  <a:schemeClr val="tx1">
                    <a:lumMod val="75000"/>
                    <a:lumOff val="25000"/>
                  </a:schemeClr>
                </a:solidFill>
                <a:latin typeface="Palatino Linotype" panose="02040502050505030304" pitchFamily="18" charset="0"/>
              </a:rPr>
              <a:t>các tài sản có thu nhập cố định và công cụ nợ có thanh khoản ổn định và chất lượng tốt</a:t>
            </a:r>
            <a:r>
              <a:rPr lang="en-US" sz="1000" dirty="0">
                <a:solidFill>
                  <a:schemeClr val="tx1">
                    <a:lumMod val="75000"/>
                    <a:lumOff val="25000"/>
                  </a:schemeClr>
                </a:solidFill>
                <a:latin typeface="Palatino Linotype" panose="02040502050505030304" pitchFamily="18" charset="0"/>
              </a:rPr>
              <a:t>,</a:t>
            </a:r>
            <a:r>
              <a:rPr lang="vi-VN" sz="1000" dirty="0">
                <a:solidFill>
                  <a:schemeClr val="tx1">
                    <a:lumMod val="75000"/>
                    <a:lumOff val="25000"/>
                  </a:schemeClr>
                </a:solidFill>
                <a:latin typeface="Palatino Linotype" panose="02040502050505030304" pitchFamily="18" charset="0"/>
              </a:rPr>
              <a:t> giấy tờ có giá phát hành bởi các tổ chức tín dụng hàng đầu</a:t>
            </a:r>
            <a:r>
              <a:rPr lang="en-US" sz="1000" dirty="0">
                <a:solidFill>
                  <a:schemeClr val="tx1">
                    <a:lumMod val="75000"/>
                    <a:lumOff val="25000"/>
                  </a:schemeClr>
                </a:solidFill>
                <a:latin typeface="Palatino Linotype" panose="02040502050505030304" pitchFamily="18" charset="0"/>
              </a:rPr>
              <a:t> và</a:t>
            </a:r>
            <a:r>
              <a:rPr lang="vi-VN" sz="1000" dirty="0">
                <a:solidFill>
                  <a:schemeClr val="tx1">
                    <a:lumMod val="75000"/>
                    <a:lumOff val="25000"/>
                  </a:schemeClr>
                </a:solidFill>
                <a:latin typeface="Palatino Linotype" panose="02040502050505030304" pitchFamily="18" charset="0"/>
              </a:rPr>
              <a:t> tiền gửi tiết kiệm ngắn hạn.</a:t>
            </a:r>
            <a:endParaRPr lang="en-US" sz="1000" dirty="0">
              <a:solidFill>
                <a:schemeClr val="tx1">
                  <a:lumMod val="75000"/>
                  <a:lumOff val="25000"/>
                </a:schemeClr>
              </a:solidFill>
              <a:latin typeface="Palatino Linotype" panose="02040502050505030304" pitchFamily="18" charset="0"/>
            </a:endParaRPr>
          </a:p>
        </p:txBody>
      </p:sp>
      <p:sp>
        <p:nvSpPr>
          <p:cNvPr id="65" name="object 3">
            <a:extLst>
              <a:ext uri="{FF2B5EF4-FFF2-40B4-BE49-F238E27FC236}">
                <a16:creationId xmlns:a16="http://schemas.microsoft.com/office/drawing/2014/main" id="{CA8E2B2C-368B-4210-AE5E-D96A415AC63C}"/>
              </a:ext>
            </a:extLst>
          </p:cNvPr>
          <p:cNvSpPr/>
          <p:nvPr/>
        </p:nvSpPr>
        <p:spPr>
          <a:xfrm>
            <a:off x="272796" y="6351234"/>
            <a:ext cx="3571875" cy="344805"/>
          </a:xfrm>
          <a:custGeom>
            <a:avLst/>
            <a:gdLst/>
            <a:ahLst/>
            <a:cxnLst/>
            <a:rect l="l" t="t" r="r" b="b"/>
            <a:pathLst>
              <a:path w="3571875" h="344805">
                <a:moveTo>
                  <a:pt x="3571366" y="0"/>
                </a:moveTo>
                <a:lnTo>
                  <a:pt x="0" y="0"/>
                </a:lnTo>
                <a:lnTo>
                  <a:pt x="0" y="344728"/>
                </a:lnTo>
                <a:lnTo>
                  <a:pt x="3571366" y="344728"/>
                </a:lnTo>
                <a:lnTo>
                  <a:pt x="3571366" y="0"/>
                </a:lnTo>
                <a:close/>
              </a:path>
            </a:pathLst>
          </a:custGeom>
          <a:solidFill>
            <a:srgbClr val="BB9C66"/>
          </a:solidFill>
        </p:spPr>
        <p:txBody>
          <a:bodyPr wrap="square" lIns="0" tIns="0" rIns="0" bIns="0" rtlCol="0" anchor="ctr"/>
          <a:lstStyle/>
          <a:p>
            <a:r>
              <a:rPr lang="en-US" sz="1200">
                <a:solidFill>
                  <a:schemeClr val="bg1"/>
                </a:solidFill>
                <a:latin typeface="Palatino Linotype" panose="02040502050505030304" pitchFamily="18" charset="0"/>
              </a:rPr>
              <a:t> </a:t>
            </a:r>
            <a:r>
              <a:rPr lang="en-US" sz="1200" b="1">
                <a:solidFill>
                  <a:schemeClr val="bg1"/>
                </a:solidFill>
                <a:latin typeface="Palatino Linotype" panose="02040502050505030304" pitchFamily="18" charset="0"/>
              </a:rPr>
              <a:t>HIỆU SUẤT ĐẦU TƯ CỦA QUỸ LHBF</a:t>
            </a:r>
            <a:endParaRPr sz="1200" b="1">
              <a:solidFill>
                <a:schemeClr val="bg1"/>
              </a:solidFill>
              <a:latin typeface="Palatino Linotype" panose="02040502050505030304" pitchFamily="18" charset="0"/>
            </a:endParaRPr>
          </a:p>
        </p:txBody>
      </p:sp>
      <p:sp>
        <p:nvSpPr>
          <p:cNvPr id="67" name="TextBox 66">
            <a:extLst>
              <a:ext uri="{FF2B5EF4-FFF2-40B4-BE49-F238E27FC236}">
                <a16:creationId xmlns:a16="http://schemas.microsoft.com/office/drawing/2014/main" id="{5310042B-F007-4294-AD58-DC3B6A531D85}"/>
              </a:ext>
            </a:extLst>
          </p:cNvPr>
          <p:cNvSpPr txBox="1"/>
          <p:nvPr/>
        </p:nvSpPr>
        <p:spPr>
          <a:xfrm>
            <a:off x="4044060" y="1014463"/>
            <a:ext cx="2782190" cy="276999"/>
          </a:xfrm>
          <a:prstGeom prst="rect">
            <a:avLst/>
          </a:prstGeom>
          <a:noFill/>
        </p:spPr>
        <p:txBody>
          <a:bodyPr wrap="square" rtlCol="0">
            <a:spAutoFit/>
          </a:bodyPr>
          <a:lstStyle/>
          <a:p>
            <a:r>
              <a:rPr lang="en-US" sz="1200" b="1" dirty="0">
                <a:solidFill>
                  <a:srgbClr val="BB9C66"/>
                </a:solidFill>
                <a:latin typeface="Palatino Linotype" panose="02040502050505030304" pitchFamily="18" charset="0"/>
              </a:rPr>
              <a:t>PHÂN BỔ TÀI SẢN QUỸ LHBF</a:t>
            </a:r>
          </a:p>
        </p:txBody>
      </p:sp>
      <p:sp>
        <p:nvSpPr>
          <p:cNvPr id="68" name="object 10">
            <a:extLst>
              <a:ext uri="{FF2B5EF4-FFF2-40B4-BE49-F238E27FC236}">
                <a16:creationId xmlns:a16="http://schemas.microsoft.com/office/drawing/2014/main" id="{9EF1BDC6-E524-449E-80D8-CB22DC62CB87}"/>
              </a:ext>
            </a:extLst>
          </p:cNvPr>
          <p:cNvSpPr txBox="1"/>
          <p:nvPr/>
        </p:nvSpPr>
        <p:spPr>
          <a:xfrm>
            <a:off x="282576" y="9189134"/>
            <a:ext cx="2168694" cy="512513"/>
          </a:xfrm>
          <a:prstGeom prst="rect">
            <a:avLst/>
          </a:prstGeom>
          <a:solidFill>
            <a:srgbClr val="DBDBDB"/>
          </a:solidFill>
        </p:spPr>
        <p:txBody>
          <a:bodyPr vert="horz" wrap="square" lIns="0" tIns="12700" rIns="0" bIns="0" rtlCol="0">
            <a:spAutoFit/>
          </a:bodyPr>
          <a:lstStyle/>
          <a:p>
            <a:pPr marL="17780" marR="468630">
              <a:lnSpc>
                <a:spcPct val="110000"/>
              </a:lnSpc>
              <a:spcBef>
                <a:spcPts val="100"/>
              </a:spcBef>
            </a:pPr>
            <a:r>
              <a:rPr sz="1000" b="1" spc="-85" dirty="0">
                <a:latin typeface="Palatino Linotype" panose="02040502050505030304" pitchFamily="18" charset="0"/>
                <a:cs typeface="Arimo"/>
              </a:rPr>
              <a:t>Bộ </a:t>
            </a:r>
            <a:r>
              <a:rPr sz="1000" b="1" spc="-50" dirty="0">
                <a:latin typeface="Palatino Linotype" panose="02040502050505030304" pitchFamily="18" charset="0"/>
                <a:cs typeface="Arimo"/>
              </a:rPr>
              <a:t>phận </a:t>
            </a:r>
            <a:r>
              <a:rPr lang="en-US" sz="1000" b="1" spc="-50" dirty="0">
                <a:latin typeface="Palatino Linotype" panose="02040502050505030304" pitchFamily="18" charset="0"/>
                <a:cs typeface="Arimo"/>
              </a:rPr>
              <a:t>Chăm </a:t>
            </a:r>
            <a:r>
              <a:rPr lang="en-US" sz="1000" b="1" spc="-50" dirty="0" err="1">
                <a:latin typeface="Palatino Linotype" panose="02040502050505030304" pitchFamily="18" charset="0"/>
                <a:cs typeface="Arimo"/>
              </a:rPr>
              <a:t>sóc</a:t>
            </a:r>
            <a:r>
              <a:rPr lang="en-US" sz="1000" b="1" spc="-50" dirty="0">
                <a:latin typeface="Palatino Linotype" panose="02040502050505030304" pitchFamily="18" charset="0"/>
                <a:cs typeface="Arimo"/>
              </a:rPr>
              <a:t> khách </a:t>
            </a:r>
            <a:r>
              <a:rPr lang="en-US" sz="1000" b="1" spc="-50" dirty="0" err="1">
                <a:latin typeface="Palatino Linotype" panose="02040502050505030304" pitchFamily="18" charset="0"/>
                <a:cs typeface="Arimo"/>
              </a:rPr>
              <a:t>hàng</a:t>
            </a:r>
            <a:r>
              <a:rPr lang="en-US" sz="1000" b="1" spc="-50">
                <a:latin typeface="Palatino Linotype" panose="02040502050505030304" pitchFamily="18" charset="0"/>
                <a:cs typeface="Arimo"/>
              </a:rPr>
              <a:t>:  </a:t>
            </a:r>
            <a:r>
              <a:rPr lang="en-US" sz="1000" u="sng" spc="-50">
                <a:solidFill>
                  <a:srgbClr val="006FC0"/>
                </a:solidFill>
                <a:uFill>
                  <a:solidFill>
                    <a:srgbClr val="006FC0"/>
                  </a:solidFill>
                </a:uFill>
                <a:latin typeface="Palatino Linotype" panose="02040502050505030304" pitchFamily="18" charset="0"/>
                <a:cs typeface="Arimo"/>
              </a:rPr>
              <a:t>cskh@</a:t>
            </a:r>
            <a:r>
              <a:rPr lang="en-US" sz="1000" u="sng" spc="-50" dirty="0">
                <a:solidFill>
                  <a:srgbClr val="006FC0"/>
                </a:solidFill>
                <a:uFill>
                  <a:solidFill>
                    <a:srgbClr val="006FC0"/>
                  </a:solidFill>
                </a:uFill>
                <a:latin typeface="Palatino Linotype" panose="02040502050505030304" pitchFamily="18" charset="0"/>
                <a:cs typeface="Arimo"/>
              </a:rPr>
              <a:t>lighthousecapital</a:t>
            </a:r>
            <a:r>
              <a:rPr sz="1000" u="sng" dirty="0">
                <a:solidFill>
                  <a:srgbClr val="006FC0"/>
                </a:solidFill>
                <a:uFill>
                  <a:solidFill>
                    <a:srgbClr val="006FC0"/>
                  </a:solidFill>
                </a:uFill>
                <a:latin typeface="Palatino Linotype" panose="02040502050505030304" pitchFamily="18" charset="0"/>
                <a:cs typeface="Carlito"/>
                <a:hlinkClick r:id="rId2"/>
              </a:rPr>
              <a:t>.com</a:t>
            </a:r>
            <a:r>
              <a:rPr lang="en-US" sz="1000" u="sng" dirty="0">
                <a:solidFill>
                  <a:srgbClr val="006FC0"/>
                </a:solidFill>
                <a:uFill>
                  <a:solidFill>
                    <a:srgbClr val="006FC0"/>
                  </a:solidFill>
                </a:uFill>
                <a:latin typeface="Palatino Linotype" panose="02040502050505030304" pitchFamily="18" charset="0"/>
                <a:cs typeface="Carlito"/>
                <a:hlinkClick r:id="rId2"/>
              </a:rPr>
              <a:t>.vn</a:t>
            </a:r>
            <a:r>
              <a:rPr sz="1000" u="sng" dirty="0">
                <a:solidFill>
                  <a:srgbClr val="006FC0"/>
                </a:solidFill>
                <a:uFill>
                  <a:solidFill>
                    <a:srgbClr val="006FC0"/>
                  </a:solidFill>
                </a:uFill>
                <a:latin typeface="Palatino Linotype" panose="02040502050505030304" pitchFamily="18" charset="0"/>
                <a:cs typeface="Carlito"/>
                <a:hlinkClick r:id="rId2"/>
              </a:rPr>
              <a:t> </a:t>
            </a:r>
            <a:r>
              <a:rPr sz="1000" dirty="0">
                <a:solidFill>
                  <a:srgbClr val="006FC0"/>
                </a:solidFill>
                <a:latin typeface="Palatino Linotype" panose="02040502050505030304" pitchFamily="18" charset="0"/>
                <a:cs typeface="Carlito"/>
              </a:rPr>
              <a:t> </a:t>
            </a:r>
            <a:br>
              <a:rPr lang="en-US" sz="1000" dirty="0">
                <a:solidFill>
                  <a:srgbClr val="006FC0"/>
                </a:solidFill>
                <a:latin typeface="Palatino Linotype" panose="02040502050505030304" pitchFamily="18" charset="0"/>
                <a:cs typeface="Carlito"/>
              </a:rPr>
            </a:br>
            <a:r>
              <a:rPr sz="1000" dirty="0">
                <a:latin typeface="Palatino Linotype" panose="02040502050505030304" pitchFamily="18" charset="0"/>
                <a:cs typeface="Carlito"/>
              </a:rPr>
              <a:t>Tel: </a:t>
            </a:r>
            <a:r>
              <a:rPr lang="en-US" sz="1000" dirty="0">
                <a:latin typeface="Palatino Linotype" panose="02040502050505030304" pitchFamily="18" charset="0"/>
                <a:cs typeface="Carlito"/>
              </a:rPr>
              <a:t>(</a:t>
            </a:r>
            <a:r>
              <a:rPr sz="1000" dirty="0">
                <a:latin typeface="Palatino Linotype" panose="02040502050505030304" pitchFamily="18" charset="0"/>
                <a:cs typeface="Carlito"/>
              </a:rPr>
              <a:t>+84</a:t>
            </a:r>
            <a:r>
              <a:rPr lang="en-US" sz="1000" dirty="0">
                <a:latin typeface="Palatino Linotype" panose="02040502050505030304" pitchFamily="18" charset="0"/>
                <a:cs typeface="Carlito"/>
              </a:rPr>
              <a:t>) 28 7301 7786</a:t>
            </a:r>
            <a:endParaRPr sz="1000" dirty="0">
              <a:latin typeface="Palatino Linotype" panose="02040502050505030304" pitchFamily="18" charset="0"/>
              <a:cs typeface="Carlito"/>
            </a:endParaRPr>
          </a:p>
        </p:txBody>
      </p:sp>
      <p:cxnSp>
        <p:nvCxnSpPr>
          <p:cNvPr id="69" name="Straight Connector 68">
            <a:extLst>
              <a:ext uri="{FF2B5EF4-FFF2-40B4-BE49-F238E27FC236}">
                <a16:creationId xmlns:a16="http://schemas.microsoft.com/office/drawing/2014/main" id="{639FCAB2-C451-8A93-6B9D-885E356A8B37}"/>
              </a:ext>
            </a:extLst>
          </p:cNvPr>
          <p:cNvCxnSpPr>
            <a:cxnSpLocks/>
          </p:cNvCxnSpPr>
          <p:nvPr/>
        </p:nvCxnSpPr>
        <p:spPr>
          <a:xfrm flipV="1">
            <a:off x="4126011" y="1290640"/>
            <a:ext cx="3260916" cy="1156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DE418A60-AC01-45E8-96FC-459D3CC961C6}"/>
              </a:ext>
            </a:extLst>
          </p:cNvPr>
          <p:cNvSpPr>
            <a:spLocks noChangeArrowheads="1"/>
          </p:cNvSpPr>
          <p:nvPr/>
        </p:nvSpPr>
        <p:spPr bwMode="auto">
          <a:xfrm>
            <a:off x="4074636" y="6423869"/>
            <a:ext cx="3274880"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17"/>
            <a:r>
              <a:rPr lang="en-US" altLang="en-US" sz="1200" b="1">
                <a:solidFill>
                  <a:srgbClr val="BB9C66"/>
                </a:solidFill>
                <a:latin typeface="Palatino Linotype" panose="02040502050505030304" pitchFamily="18" charset="0"/>
              </a:rPr>
              <a:t>BIỂU PHÍ</a:t>
            </a:r>
            <a:endParaRPr lang="en-US" altLang="en-US" sz="1200" dirty="0">
              <a:solidFill>
                <a:srgbClr val="BB9C66"/>
              </a:solidFill>
              <a:latin typeface="Palatino Linotype" panose="02040502050505030304" pitchFamily="18" charset="0"/>
            </a:endParaRPr>
          </a:p>
        </p:txBody>
      </p:sp>
      <p:sp>
        <p:nvSpPr>
          <p:cNvPr id="98" name="TextBox 68">
            <a:extLst>
              <a:ext uri="{FF2B5EF4-FFF2-40B4-BE49-F238E27FC236}">
                <a16:creationId xmlns:a16="http://schemas.microsoft.com/office/drawing/2014/main" id="{BD83BCD4-3C1C-4921-9416-377FE0B4F14A}"/>
              </a:ext>
            </a:extLst>
          </p:cNvPr>
          <p:cNvSpPr txBox="1"/>
          <p:nvPr/>
        </p:nvSpPr>
        <p:spPr>
          <a:xfrm>
            <a:off x="4079718" y="8430312"/>
            <a:ext cx="1701566" cy="21544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i="1" dirty="0" err="1">
                <a:solidFill>
                  <a:schemeClr val="tx1">
                    <a:lumMod val="75000"/>
                    <a:lumOff val="25000"/>
                  </a:schemeClr>
                </a:solidFill>
                <a:latin typeface="Palatino Linotype" panose="02040502050505030304" pitchFamily="18" charset="0"/>
              </a:rPr>
              <a:t>Biểu</a:t>
            </a:r>
            <a:r>
              <a:rPr lang="en-US" sz="800" i="1" dirty="0">
                <a:solidFill>
                  <a:schemeClr val="tx1">
                    <a:lumMod val="75000"/>
                    <a:lumOff val="25000"/>
                  </a:schemeClr>
                </a:solidFill>
                <a:latin typeface="Palatino Linotype" panose="02040502050505030304" pitchFamily="18" charset="0"/>
              </a:rPr>
              <a:t> </a:t>
            </a:r>
            <a:r>
              <a:rPr lang="en-US" sz="800" i="1" dirty="0" err="1">
                <a:solidFill>
                  <a:schemeClr val="tx1">
                    <a:lumMod val="75000"/>
                    <a:lumOff val="25000"/>
                  </a:schemeClr>
                </a:solidFill>
                <a:latin typeface="Palatino Linotype" panose="02040502050505030304" pitchFamily="18" charset="0"/>
              </a:rPr>
              <a:t>phí</a:t>
            </a:r>
            <a:r>
              <a:rPr lang="en-US" sz="800" i="1" dirty="0">
                <a:solidFill>
                  <a:schemeClr val="tx1">
                    <a:lumMod val="75000"/>
                    <a:lumOff val="25000"/>
                  </a:schemeClr>
                </a:solidFill>
                <a:latin typeface="Palatino Linotype" panose="02040502050505030304" pitchFamily="18" charset="0"/>
              </a:rPr>
              <a:t> </a:t>
            </a:r>
            <a:r>
              <a:rPr lang="en-US" sz="800" i="1" dirty="0" err="1">
                <a:solidFill>
                  <a:schemeClr val="tx1">
                    <a:lumMod val="75000"/>
                    <a:lumOff val="25000"/>
                  </a:schemeClr>
                </a:solidFill>
                <a:latin typeface="Palatino Linotype" panose="02040502050505030304" pitchFamily="18" charset="0"/>
              </a:rPr>
              <a:t>áp</a:t>
            </a:r>
            <a:r>
              <a:rPr lang="en-US" sz="800" i="1" dirty="0">
                <a:solidFill>
                  <a:schemeClr val="tx1">
                    <a:lumMod val="75000"/>
                    <a:lumOff val="25000"/>
                  </a:schemeClr>
                </a:solidFill>
                <a:latin typeface="Palatino Linotype" panose="02040502050505030304" pitchFamily="18" charset="0"/>
              </a:rPr>
              <a:t> </a:t>
            </a:r>
            <a:r>
              <a:rPr lang="en-US" sz="800" i="1" dirty="0" err="1">
                <a:solidFill>
                  <a:schemeClr val="tx1">
                    <a:lumMod val="75000"/>
                    <a:lumOff val="25000"/>
                  </a:schemeClr>
                </a:solidFill>
                <a:latin typeface="Palatino Linotype" panose="02040502050505030304" pitchFamily="18" charset="0"/>
              </a:rPr>
              <a:t>dụng</a:t>
            </a:r>
            <a:r>
              <a:rPr lang="en-US" sz="800" i="1" dirty="0">
                <a:solidFill>
                  <a:schemeClr val="tx1">
                    <a:lumMod val="75000"/>
                    <a:lumOff val="25000"/>
                  </a:schemeClr>
                </a:solidFill>
                <a:latin typeface="Palatino Linotype" panose="02040502050505030304" pitchFamily="18" charset="0"/>
              </a:rPr>
              <a:t> </a:t>
            </a:r>
            <a:r>
              <a:rPr lang="en-US" sz="800" i="1" dirty="0" err="1">
                <a:solidFill>
                  <a:schemeClr val="tx1">
                    <a:lumMod val="75000"/>
                    <a:lumOff val="25000"/>
                  </a:schemeClr>
                </a:solidFill>
                <a:latin typeface="Palatino Linotype" panose="02040502050505030304" pitchFamily="18" charset="0"/>
              </a:rPr>
              <a:t>từ</a:t>
            </a:r>
            <a:r>
              <a:rPr lang="en-US" sz="800" i="1" dirty="0">
                <a:solidFill>
                  <a:schemeClr val="tx1">
                    <a:lumMod val="75000"/>
                    <a:lumOff val="25000"/>
                  </a:schemeClr>
                </a:solidFill>
                <a:latin typeface="Palatino Linotype" panose="02040502050505030304" pitchFamily="18" charset="0"/>
              </a:rPr>
              <a:t> </a:t>
            </a:r>
            <a:r>
              <a:rPr lang="en-US" sz="800" i="1" dirty="0" err="1">
                <a:solidFill>
                  <a:schemeClr val="tx1">
                    <a:lumMod val="75000"/>
                    <a:lumOff val="25000"/>
                  </a:schemeClr>
                </a:solidFill>
                <a:latin typeface="Palatino Linotype" panose="02040502050505030304" pitchFamily="18" charset="0"/>
              </a:rPr>
              <a:t>tháng</a:t>
            </a:r>
            <a:r>
              <a:rPr lang="en-US" sz="800" i="1" dirty="0">
                <a:solidFill>
                  <a:schemeClr val="tx1">
                    <a:lumMod val="75000"/>
                    <a:lumOff val="25000"/>
                  </a:schemeClr>
                </a:solidFill>
                <a:latin typeface="Palatino Linotype" panose="02040502050505030304" pitchFamily="18" charset="0"/>
              </a:rPr>
              <a:t> 12/2022</a:t>
            </a:r>
          </a:p>
        </p:txBody>
      </p:sp>
      <p:grpSp>
        <p:nvGrpSpPr>
          <p:cNvPr id="120" name="Group 119">
            <a:extLst>
              <a:ext uri="{FF2B5EF4-FFF2-40B4-BE49-F238E27FC236}">
                <a16:creationId xmlns:a16="http://schemas.microsoft.com/office/drawing/2014/main" id="{A1D290DB-CBA2-4E16-B13C-4AA80E5AE865}"/>
              </a:ext>
            </a:extLst>
          </p:cNvPr>
          <p:cNvGrpSpPr/>
          <p:nvPr/>
        </p:nvGrpSpPr>
        <p:grpSpPr>
          <a:xfrm>
            <a:off x="306438" y="10087978"/>
            <a:ext cx="6943624" cy="358088"/>
            <a:chOff x="222762" y="10087978"/>
            <a:chExt cx="6943624" cy="358088"/>
          </a:xfrm>
        </p:grpSpPr>
        <p:pic>
          <p:nvPicPr>
            <p:cNvPr id="54" name="Picture 53">
              <a:extLst>
                <a:ext uri="{FF2B5EF4-FFF2-40B4-BE49-F238E27FC236}">
                  <a16:creationId xmlns:a16="http://schemas.microsoft.com/office/drawing/2014/main" id="{96BD0CA5-3904-4AB0-91EB-06ECBE1417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5226" y="10087978"/>
              <a:ext cx="1281160" cy="358088"/>
            </a:xfrm>
            <a:prstGeom prst="rect">
              <a:avLst/>
            </a:prstGeom>
          </p:spPr>
        </p:pic>
        <p:grpSp>
          <p:nvGrpSpPr>
            <p:cNvPr id="108" name="Group 107">
              <a:extLst>
                <a:ext uri="{FF2B5EF4-FFF2-40B4-BE49-F238E27FC236}">
                  <a16:creationId xmlns:a16="http://schemas.microsoft.com/office/drawing/2014/main" id="{07346D59-CBBE-4719-B8CF-258C37816C3E}"/>
                </a:ext>
              </a:extLst>
            </p:cNvPr>
            <p:cNvGrpSpPr/>
            <p:nvPr/>
          </p:nvGrpSpPr>
          <p:grpSpPr>
            <a:xfrm>
              <a:off x="222762" y="10095433"/>
              <a:ext cx="5629655" cy="340866"/>
              <a:chOff x="127072" y="9248645"/>
              <a:chExt cx="5629655" cy="340866"/>
            </a:xfrm>
          </p:grpSpPr>
          <p:grpSp>
            <p:nvGrpSpPr>
              <p:cNvPr id="109" name="Group 108">
                <a:extLst>
                  <a:ext uri="{FF2B5EF4-FFF2-40B4-BE49-F238E27FC236}">
                    <a16:creationId xmlns:a16="http://schemas.microsoft.com/office/drawing/2014/main" id="{BB8EB842-0F1D-4746-AA7F-4AF001078FAF}"/>
                  </a:ext>
                </a:extLst>
              </p:cNvPr>
              <p:cNvGrpSpPr/>
              <p:nvPr/>
            </p:nvGrpSpPr>
            <p:grpSpPr>
              <a:xfrm>
                <a:off x="294424" y="9248645"/>
                <a:ext cx="5462303" cy="340866"/>
                <a:chOff x="40844" y="9287770"/>
                <a:chExt cx="5462303" cy="340866"/>
              </a:xfrm>
            </p:grpSpPr>
            <p:sp>
              <p:nvSpPr>
                <p:cNvPr id="114" name="TextBox 74">
                  <a:extLst>
                    <a:ext uri="{FF2B5EF4-FFF2-40B4-BE49-F238E27FC236}">
                      <a16:creationId xmlns:a16="http://schemas.microsoft.com/office/drawing/2014/main" id="{2C96E731-F4D6-42C7-AAF0-4796BE418D07}"/>
                    </a:ext>
                  </a:extLst>
                </p:cNvPr>
                <p:cNvSpPr txBox="1"/>
                <p:nvPr/>
              </p:nvSpPr>
              <p:spPr>
                <a:xfrm>
                  <a:off x="2058454" y="9290082"/>
                  <a:ext cx="1620572"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Phone: (+84) 28 7301 7786</a:t>
                  </a:r>
                  <a:b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b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Fax</a:t>
                  </a:r>
                  <a:r>
                    <a:rPr lang="en-US" sz="800">
                      <a:solidFill>
                        <a:srgbClr val="05193A"/>
                      </a:solidFill>
                      <a:latin typeface="Palatino Linotype" panose="02040502050505030304" pitchFamily="18" charset="0"/>
                      <a:ea typeface="Calibri" panose="020F0502020204030204" pitchFamily="34" charset="0"/>
                      <a:cs typeface="Calibri" panose="020F0502020204030204" pitchFamily="34" charset="0"/>
                    </a:rPr>
                    <a:t>:      (+</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84) 28 7302 2268</a:t>
                  </a:r>
                  <a:endParaRPr lang="vi-VN" sz="800" dirty="0">
                    <a:solidFill>
                      <a:srgbClr val="05193A"/>
                    </a:solidFill>
                    <a:latin typeface="Palatino Linotype" panose="02040502050505030304" pitchFamily="18" charset="0"/>
                    <a:ea typeface="Calibri" panose="020F0502020204030204" pitchFamily="34" charset="0"/>
                    <a:cs typeface="Calibri" panose="020F0502020204030204" pitchFamily="34" charset="0"/>
                  </a:endParaRPr>
                </a:p>
              </p:txBody>
            </p:sp>
            <p:sp>
              <p:nvSpPr>
                <p:cNvPr id="115" name="TextBox 75">
                  <a:extLst>
                    <a:ext uri="{FF2B5EF4-FFF2-40B4-BE49-F238E27FC236}">
                      <a16:creationId xmlns:a16="http://schemas.microsoft.com/office/drawing/2014/main" id="{2850714C-4FC9-4F97-A663-8E57767AB7C9}"/>
                    </a:ext>
                  </a:extLst>
                </p:cNvPr>
                <p:cNvSpPr txBox="1"/>
                <p:nvPr/>
              </p:nvSpPr>
              <p:spPr>
                <a:xfrm>
                  <a:off x="3829988" y="9287770"/>
                  <a:ext cx="1673159"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info@lighthousecapital.com.vn</a:t>
                  </a:r>
                </a:p>
                <a:p>
                  <a:pPr algn="l"/>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www.lighthousecapital.com.vn</a:t>
                  </a:r>
                  <a:endParaRPr lang="vi-VN" sz="800" dirty="0">
                    <a:solidFill>
                      <a:srgbClr val="05193A"/>
                    </a:solidFill>
                    <a:latin typeface="Palatino Linotype" panose="02040502050505030304" pitchFamily="18" charset="0"/>
                    <a:ea typeface="Calibri" panose="020F0502020204030204" pitchFamily="34" charset="0"/>
                    <a:cs typeface="Calibri" panose="020F0502020204030204" pitchFamily="34" charset="0"/>
                  </a:endParaRPr>
                </a:p>
              </p:txBody>
            </p:sp>
            <p:sp>
              <p:nvSpPr>
                <p:cNvPr id="116" name="TextBox 76">
                  <a:extLst>
                    <a:ext uri="{FF2B5EF4-FFF2-40B4-BE49-F238E27FC236}">
                      <a16:creationId xmlns:a16="http://schemas.microsoft.com/office/drawing/2014/main" id="{40CCF63E-FC16-4AB4-8C7E-1B6388D28279}"/>
                    </a:ext>
                  </a:extLst>
                </p:cNvPr>
                <p:cNvSpPr txBox="1"/>
                <p:nvPr/>
              </p:nvSpPr>
              <p:spPr>
                <a:xfrm>
                  <a:off x="40844" y="9287835"/>
                  <a:ext cx="2239732"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Tầng</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5, 65 Phạm Ngọc </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Thạch</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a:t>
                  </a:r>
                  <a:b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b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Ph</a:t>
                  </a:r>
                  <a:r>
                    <a:rPr lang="vi-VN"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ư</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ờng</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Võ</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Thị </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Sáu</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Quận</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3, HCMC</a:t>
                  </a:r>
                  <a:endParaRPr lang="vi-VN" sz="800" dirty="0">
                    <a:solidFill>
                      <a:srgbClr val="05193A"/>
                    </a:solidFill>
                    <a:latin typeface="Palatino Linotype" panose="02040502050505030304" pitchFamily="18" charset="0"/>
                    <a:ea typeface="Calibri" panose="020F0502020204030204" pitchFamily="34" charset="0"/>
                    <a:cs typeface="Calibri" panose="020F0502020204030204" pitchFamily="34" charset="0"/>
                  </a:endParaRPr>
                </a:p>
              </p:txBody>
            </p:sp>
            <p:cxnSp>
              <p:nvCxnSpPr>
                <p:cNvPr id="117" name="Straight Connector 116">
                  <a:extLst>
                    <a:ext uri="{FF2B5EF4-FFF2-40B4-BE49-F238E27FC236}">
                      <a16:creationId xmlns:a16="http://schemas.microsoft.com/office/drawing/2014/main" id="{FF552E0A-D7FE-44FD-9A26-ECD90C9D83FC}"/>
                    </a:ext>
                  </a:extLst>
                </p:cNvPr>
                <p:cNvCxnSpPr/>
                <p:nvPr/>
              </p:nvCxnSpPr>
              <p:spPr>
                <a:xfrm>
                  <a:off x="1835150" y="9332354"/>
                  <a:ext cx="0" cy="269822"/>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E177DF8A-AB6C-455E-9A0E-DE8CC510E46F}"/>
                    </a:ext>
                  </a:extLst>
                </p:cNvPr>
                <p:cNvCxnSpPr/>
                <p:nvPr/>
              </p:nvCxnSpPr>
              <p:spPr>
                <a:xfrm>
                  <a:off x="3498195" y="9342452"/>
                  <a:ext cx="0" cy="269822"/>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24E3EB70-404E-49A9-9BA4-66BE7BDA5472}"/>
                    </a:ext>
                  </a:extLst>
                </p:cNvPr>
                <p:cNvCxnSpPr/>
                <p:nvPr/>
              </p:nvCxnSpPr>
              <p:spPr>
                <a:xfrm>
                  <a:off x="5446001" y="9332745"/>
                  <a:ext cx="0" cy="269822"/>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B0624796-6734-4877-B5BA-ED82E5184BB6}"/>
                  </a:ext>
                </a:extLst>
              </p:cNvPr>
              <p:cNvGrpSpPr/>
              <p:nvPr/>
            </p:nvGrpSpPr>
            <p:grpSpPr>
              <a:xfrm>
                <a:off x="127072" y="9275626"/>
                <a:ext cx="3977288" cy="274893"/>
                <a:chOff x="127072" y="9275626"/>
                <a:chExt cx="3977288" cy="274893"/>
              </a:xfrm>
            </p:grpSpPr>
            <p:sp>
              <p:nvSpPr>
                <p:cNvPr id="111" name="Freeform 68">
                  <a:extLst>
                    <a:ext uri="{FF2B5EF4-FFF2-40B4-BE49-F238E27FC236}">
                      <a16:creationId xmlns:a16="http://schemas.microsoft.com/office/drawing/2014/main" id="{B66511A2-AF17-4435-ADEE-52125ECA942A}"/>
                    </a:ext>
                  </a:extLst>
                </p:cNvPr>
                <p:cNvSpPr>
                  <a:spLocks noEditPoints="1"/>
                </p:cNvSpPr>
                <p:nvPr/>
              </p:nvSpPr>
              <p:spPr bwMode="auto">
                <a:xfrm>
                  <a:off x="127072" y="9275626"/>
                  <a:ext cx="177800" cy="215444"/>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latin typeface="Palatino Linotype" panose="02040502050505030304" pitchFamily="18" charset="0"/>
                  </a:endParaRPr>
                </a:p>
              </p:txBody>
            </p:sp>
            <p:sp>
              <p:nvSpPr>
                <p:cNvPr id="112" name="Freeform 8">
                  <a:extLst>
                    <a:ext uri="{FF2B5EF4-FFF2-40B4-BE49-F238E27FC236}">
                      <a16:creationId xmlns:a16="http://schemas.microsoft.com/office/drawing/2014/main" id="{07344E54-F1D2-4DA3-8505-AC297BA531A6}"/>
                    </a:ext>
                  </a:extLst>
                </p:cNvPr>
                <p:cNvSpPr>
                  <a:spLocks/>
                </p:cNvSpPr>
                <p:nvPr/>
              </p:nvSpPr>
              <p:spPr bwMode="auto">
                <a:xfrm>
                  <a:off x="2186388" y="9298038"/>
                  <a:ext cx="173247" cy="227338"/>
                </a:xfrm>
                <a:custGeom>
                  <a:avLst/>
                  <a:gdLst>
                    <a:gd name="T0" fmla="*/ 177 w 185"/>
                    <a:gd name="T1" fmla="*/ 150 h 185"/>
                    <a:gd name="T2" fmla="*/ 156 w 185"/>
                    <a:gd name="T3" fmla="*/ 171 h 185"/>
                    <a:gd name="T4" fmla="*/ 60 w 185"/>
                    <a:gd name="T5" fmla="*/ 125 h 185"/>
                    <a:gd name="T6" fmla="*/ 14 w 185"/>
                    <a:gd name="T7" fmla="*/ 29 h 185"/>
                    <a:gd name="T8" fmla="*/ 35 w 185"/>
                    <a:gd name="T9" fmla="*/ 8 h 185"/>
                    <a:gd name="T10" fmla="*/ 61 w 185"/>
                    <a:gd name="T11" fmla="*/ 25 h 185"/>
                    <a:gd name="T12" fmla="*/ 67 w 185"/>
                    <a:gd name="T13" fmla="*/ 47 h 185"/>
                    <a:gd name="T14" fmla="*/ 47 w 185"/>
                    <a:gd name="T15" fmla="*/ 67 h 185"/>
                    <a:gd name="T16" fmla="*/ 74 w 185"/>
                    <a:gd name="T17" fmla="*/ 111 h 185"/>
                    <a:gd name="T18" fmla="*/ 118 w 185"/>
                    <a:gd name="T19" fmla="*/ 138 h 185"/>
                    <a:gd name="T20" fmla="*/ 138 w 185"/>
                    <a:gd name="T21" fmla="*/ 118 h 185"/>
                    <a:gd name="T22" fmla="*/ 160 w 185"/>
                    <a:gd name="T23" fmla="*/ 124 h 185"/>
                    <a:gd name="T24" fmla="*/ 177 w 185"/>
                    <a:gd name="T25" fmla="*/ 15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185">
                      <a:moveTo>
                        <a:pt x="177" y="150"/>
                      </a:moveTo>
                      <a:cubicBezTo>
                        <a:pt x="169" y="159"/>
                        <a:pt x="156" y="171"/>
                        <a:pt x="156" y="171"/>
                      </a:cubicBezTo>
                      <a:cubicBezTo>
                        <a:pt x="143" y="185"/>
                        <a:pt x="106" y="171"/>
                        <a:pt x="60" y="125"/>
                      </a:cubicBezTo>
                      <a:cubicBezTo>
                        <a:pt x="14" y="79"/>
                        <a:pt x="0" y="42"/>
                        <a:pt x="14" y="29"/>
                      </a:cubicBezTo>
                      <a:cubicBezTo>
                        <a:pt x="14" y="29"/>
                        <a:pt x="26" y="16"/>
                        <a:pt x="35" y="8"/>
                      </a:cubicBezTo>
                      <a:cubicBezTo>
                        <a:pt x="43" y="0"/>
                        <a:pt x="53" y="14"/>
                        <a:pt x="61" y="25"/>
                      </a:cubicBezTo>
                      <a:cubicBezTo>
                        <a:pt x="69" y="36"/>
                        <a:pt x="70" y="44"/>
                        <a:pt x="67" y="47"/>
                      </a:cubicBezTo>
                      <a:cubicBezTo>
                        <a:pt x="65" y="49"/>
                        <a:pt x="54" y="60"/>
                        <a:pt x="47" y="67"/>
                      </a:cubicBezTo>
                      <a:cubicBezTo>
                        <a:pt x="44" y="70"/>
                        <a:pt x="44" y="81"/>
                        <a:pt x="74" y="111"/>
                      </a:cubicBezTo>
                      <a:cubicBezTo>
                        <a:pt x="104" y="141"/>
                        <a:pt x="115" y="141"/>
                        <a:pt x="118" y="138"/>
                      </a:cubicBezTo>
                      <a:cubicBezTo>
                        <a:pt x="125" y="131"/>
                        <a:pt x="136" y="120"/>
                        <a:pt x="138" y="118"/>
                      </a:cubicBezTo>
                      <a:cubicBezTo>
                        <a:pt x="141" y="115"/>
                        <a:pt x="149" y="116"/>
                        <a:pt x="160" y="124"/>
                      </a:cubicBezTo>
                      <a:cubicBezTo>
                        <a:pt x="171" y="132"/>
                        <a:pt x="185" y="142"/>
                        <a:pt x="177" y="15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latin typeface="Palatino Linotype" panose="02040502050505030304" pitchFamily="18" charset="0"/>
                  </a:endParaRPr>
                </a:p>
              </p:txBody>
            </p:sp>
            <p:sp>
              <p:nvSpPr>
                <p:cNvPr id="113" name="Freeform 62">
                  <a:extLst>
                    <a:ext uri="{FF2B5EF4-FFF2-40B4-BE49-F238E27FC236}">
                      <a16:creationId xmlns:a16="http://schemas.microsoft.com/office/drawing/2014/main" id="{7F597141-DAE3-459E-A659-A8B50A2BC8EF}"/>
                    </a:ext>
                  </a:extLst>
                </p:cNvPr>
                <p:cNvSpPr>
                  <a:spLocks noEditPoints="1"/>
                </p:cNvSpPr>
                <p:nvPr/>
              </p:nvSpPr>
              <p:spPr bwMode="auto">
                <a:xfrm>
                  <a:off x="3849620" y="9305761"/>
                  <a:ext cx="254740" cy="244758"/>
                </a:xfrm>
                <a:custGeom>
                  <a:avLst/>
                  <a:gdLst>
                    <a:gd name="T0" fmla="*/ 129 w 199"/>
                    <a:gd name="T1" fmla="*/ 83 h 184"/>
                    <a:gd name="T2" fmla="*/ 142 w 199"/>
                    <a:gd name="T3" fmla="*/ 61 h 184"/>
                    <a:gd name="T4" fmla="*/ 131 w 199"/>
                    <a:gd name="T5" fmla="*/ 60 h 184"/>
                    <a:gd name="T6" fmla="*/ 82 w 199"/>
                    <a:gd name="T7" fmla="*/ 73 h 184"/>
                    <a:gd name="T8" fmla="*/ 116 w 199"/>
                    <a:gd name="T9" fmla="*/ 25 h 184"/>
                    <a:gd name="T10" fmla="*/ 122 w 199"/>
                    <a:gd name="T11" fmla="*/ 45 h 184"/>
                    <a:gd name="T12" fmla="*/ 102 w 199"/>
                    <a:gd name="T13" fmla="*/ 19 h 184"/>
                    <a:gd name="T14" fmla="*/ 88 w 199"/>
                    <a:gd name="T15" fmla="*/ 28 h 184"/>
                    <a:gd name="T16" fmla="*/ 112 w 199"/>
                    <a:gd name="T17" fmla="*/ 73 h 184"/>
                    <a:gd name="T18" fmla="*/ 121 w 199"/>
                    <a:gd name="T19" fmla="*/ 58 h 184"/>
                    <a:gd name="T20" fmla="*/ 125 w 199"/>
                    <a:gd name="T21" fmla="*/ 16 h 184"/>
                    <a:gd name="T22" fmla="*/ 74 w 199"/>
                    <a:gd name="T23" fmla="*/ 82 h 184"/>
                    <a:gd name="T24" fmla="*/ 97 w 199"/>
                    <a:gd name="T25" fmla="*/ 61 h 184"/>
                    <a:gd name="T26" fmla="*/ 97 w 199"/>
                    <a:gd name="T27" fmla="*/ 36 h 184"/>
                    <a:gd name="T28" fmla="*/ 105 w 199"/>
                    <a:gd name="T29" fmla="*/ 62 h 184"/>
                    <a:gd name="T30" fmla="*/ 134 w 199"/>
                    <a:gd name="T31" fmla="*/ 9 h 184"/>
                    <a:gd name="T32" fmla="*/ 145 w 199"/>
                    <a:gd name="T33" fmla="*/ 30 h 184"/>
                    <a:gd name="T34" fmla="*/ 187 w 199"/>
                    <a:gd name="T35" fmla="*/ 59 h 184"/>
                    <a:gd name="T36" fmla="*/ 185 w 199"/>
                    <a:gd name="T37" fmla="*/ 82 h 184"/>
                    <a:gd name="T38" fmla="*/ 107 w 199"/>
                    <a:gd name="T39" fmla="*/ 108 h 184"/>
                    <a:gd name="T40" fmla="*/ 73 w 199"/>
                    <a:gd name="T41" fmla="*/ 120 h 184"/>
                    <a:gd name="T42" fmla="*/ 12 w 199"/>
                    <a:gd name="T43" fmla="*/ 79 h 184"/>
                    <a:gd name="T44" fmla="*/ 14 w 199"/>
                    <a:gd name="T45" fmla="*/ 56 h 184"/>
                    <a:gd name="T46" fmla="*/ 58 w 199"/>
                    <a:gd name="T47" fmla="*/ 17 h 184"/>
                    <a:gd name="T48" fmla="*/ 8 w 199"/>
                    <a:gd name="T49" fmla="*/ 46 h 184"/>
                    <a:gd name="T50" fmla="*/ 0 w 199"/>
                    <a:gd name="T51" fmla="*/ 172 h 184"/>
                    <a:gd name="T52" fmla="*/ 188 w 199"/>
                    <a:gd name="T53" fmla="*/ 184 h 184"/>
                    <a:gd name="T54" fmla="*/ 199 w 199"/>
                    <a:gd name="T55" fmla="*/ 59 h 184"/>
                    <a:gd name="T56" fmla="*/ 12 w 199"/>
                    <a:gd name="T57" fmla="*/ 95 h 184"/>
                    <a:gd name="T58" fmla="*/ 12 w 199"/>
                    <a:gd name="T59" fmla="*/ 160 h 184"/>
                    <a:gd name="T60" fmla="*/ 187 w 199"/>
                    <a:gd name="T61" fmla="*/ 172 h 184"/>
                    <a:gd name="T62" fmla="*/ 12 w 199"/>
                    <a:gd name="T63" fmla="*/ 170 h 184"/>
                    <a:gd name="T64" fmla="*/ 97 w 199"/>
                    <a:gd name="T65" fmla="*/ 114 h 184"/>
                    <a:gd name="T66" fmla="*/ 186 w 199"/>
                    <a:gd name="T67" fmla="*/ 169 h 184"/>
                    <a:gd name="T68" fmla="*/ 187 w 199"/>
                    <a:gd name="T69" fmla="*/ 172 h 184"/>
                    <a:gd name="T70" fmla="*/ 137 w 199"/>
                    <a:gd name="T71" fmla="*/ 128 h 184"/>
                    <a:gd name="T72" fmla="*/ 187 w 199"/>
                    <a:gd name="T73" fmla="*/ 16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 h="184">
                      <a:moveTo>
                        <a:pt x="74" y="82"/>
                      </a:moveTo>
                      <a:cubicBezTo>
                        <a:pt x="90" y="98"/>
                        <a:pt x="113" y="99"/>
                        <a:pt x="129" y="83"/>
                      </a:cubicBezTo>
                      <a:cubicBezTo>
                        <a:pt x="135" y="77"/>
                        <a:pt x="139" y="71"/>
                        <a:pt x="141" y="64"/>
                      </a:cubicBezTo>
                      <a:cubicBezTo>
                        <a:pt x="142" y="61"/>
                        <a:pt x="142" y="61"/>
                        <a:pt x="142" y="61"/>
                      </a:cubicBezTo>
                      <a:cubicBezTo>
                        <a:pt x="132" y="57"/>
                        <a:pt x="132" y="57"/>
                        <a:pt x="132" y="57"/>
                      </a:cubicBezTo>
                      <a:cubicBezTo>
                        <a:pt x="131" y="60"/>
                        <a:pt x="131" y="60"/>
                        <a:pt x="131" y="60"/>
                      </a:cubicBezTo>
                      <a:cubicBezTo>
                        <a:pt x="130" y="65"/>
                        <a:pt x="126" y="70"/>
                        <a:pt x="122" y="74"/>
                      </a:cubicBezTo>
                      <a:cubicBezTo>
                        <a:pt x="111" y="86"/>
                        <a:pt x="95" y="85"/>
                        <a:pt x="82" y="73"/>
                      </a:cubicBezTo>
                      <a:cubicBezTo>
                        <a:pt x="68" y="58"/>
                        <a:pt x="66" y="38"/>
                        <a:pt x="80" y="25"/>
                      </a:cubicBezTo>
                      <a:cubicBezTo>
                        <a:pt x="91" y="13"/>
                        <a:pt x="105" y="14"/>
                        <a:pt x="116" y="25"/>
                      </a:cubicBezTo>
                      <a:cubicBezTo>
                        <a:pt x="125" y="34"/>
                        <a:pt x="126" y="42"/>
                        <a:pt x="123" y="45"/>
                      </a:cubicBezTo>
                      <a:cubicBezTo>
                        <a:pt x="122" y="45"/>
                        <a:pt x="122" y="45"/>
                        <a:pt x="122" y="45"/>
                      </a:cubicBezTo>
                      <a:cubicBezTo>
                        <a:pt x="122" y="45"/>
                        <a:pt x="119" y="45"/>
                        <a:pt x="115" y="39"/>
                      </a:cubicBezTo>
                      <a:cubicBezTo>
                        <a:pt x="102" y="19"/>
                        <a:pt x="102" y="19"/>
                        <a:pt x="102" y="19"/>
                      </a:cubicBezTo>
                      <a:cubicBezTo>
                        <a:pt x="100" y="20"/>
                        <a:pt x="100" y="20"/>
                        <a:pt x="100" y="20"/>
                      </a:cubicBezTo>
                      <a:cubicBezTo>
                        <a:pt x="96" y="21"/>
                        <a:pt x="92" y="24"/>
                        <a:pt x="88" y="28"/>
                      </a:cubicBezTo>
                      <a:cubicBezTo>
                        <a:pt x="76" y="40"/>
                        <a:pt x="76" y="59"/>
                        <a:pt x="88" y="71"/>
                      </a:cubicBezTo>
                      <a:cubicBezTo>
                        <a:pt x="96" y="79"/>
                        <a:pt x="106" y="78"/>
                        <a:pt x="112" y="73"/>
                      </a:cubicBezTo>
                      <a:cubicBezTo>
                        <a:pt x="116" y="68"/>
                        <a:pt x="118" y="63"/>
                        <a:pt x="118" y="57"/>
                      </a:cubicBezTo>
                      <a:cubicBezTo>
                        <a:pt x="119" y="58"/>
                        <a:pt x="120" y="58"/>
                        <a:pt x="121" y="58"/>
                      </a:cubicBezTo>
                      <a:cubicBezTo>
                        <a:pt x="124" y="58"/>
                        <a:pt x="127" y="57"/>
                        <a:pt x="130" y="54"/>
                      </a:cubicBezTo>
                      <a:cubicBezTo>
                        <a:pt x="138" y="46"/>
                        <a:pt x="139" y="30"/>
                        <a:pt x="125" y="16"/>
                      </a:cubicBezTo>
                      <a:cubicBezTo>
                        <a:pt x="109" y="0"/>
                        <a:pt x="88" y="0"/>
                        <a:pt x="72" y="16"/>
                      </a:cubicBezTo>
                      <a:cubicBezTo>
                        <a:pt x="54" y="34"/>
                        <a:pt x="55" y="63"/>
                        <a:pt x="74" y="82"/>
                      </a:cubicBezTo>
                      <a:close/>
                      <a:moveTo>
                        <a:pt x="105" y="62"/>
                      </a:moveTo>
                      <a:cubicBezTo>
                        <a:pt x="102" y="65"/>
                        <a:pt x="99" y="63"/>
                        <a:pt x="97" y="61"/>
                      </a:cubicBezTo>
                      <a:cubicBezTo>
                        <a:pt x="90" y="54"/>
                        <a:pt x="89" y="43"/>
                        <a:pt x="96" y="37"/>
                      </a:cubicBezTo>
                      <a:cubicBezTo>
                        <a:pt x="96" y="37"/>
                        <a:pt x="97" y="36"/>
                        <a:pt x="97" y="36"/>
                      </a:cubicBezTo>
                      <a:cubicBezTo>
                        <a:pt x="103" y="44"/>
                        <a:pt x="103" y="44"/>
                        <a:pt x="103" y="44"/>
                      </a:cubicBezTo>
                      <a:cubicBezTo>
                        <a:pt x="107" y="49"/>
                        <a:pt x="108" y="58"/>
                        <a:pt x="105" y="62"/>
                      </a:cubicBezTo>
                      <a:close/>
                      <a:moveTo>
                        <a:pt x="192" y="46"/>
                      </a:moveTo>
                      <a:cubicBezTo>
                        <a:pt x="134" y="9"/>
                        <a:pt x="134" y="9"/>
                        <a:pt x="134" y="9"/>
                      </a:cubicBezTo>
                      <a:cubicBezTo>
                        <a:pt x="136" y="11"/>
                        <a:pt x="137" y="14"/>
                        <a:pt x="138" y="16"/>
                      </a:cubicBezTo>
                      <a:cubicBezTo>
                        <a:pt x="141" y="21"/>
                        <a:pt x="143" y="25"/>
                        <a:pt x="145" y="30"/>
                      </a:cubicBezTo>
                      <a:cubicBezTo>
                        <a:pt x="185" y="56"/>
                        <a:pt x="185" y="56"/>
                        <a:pt x="185" y="56"/>
                      </a:cubicBezTo>
                      <a:cubicBezTo>
                        <a:pt x="186" y="56"/>
                        <a:pt x="187" y="58"/>
                        <a:pt x="187" y="59"/>
                      </a:cubicBezTo>
                      <a:cubicBezTo>
                        <a:pt x="187" y="79"/>
                        <a:pt x="187" y="79"/>
                        <a:pt x="187" y="79"/>
                      </a:cubicBezTo>
                      <a:cubicBezTo>
                        <a:pt x="187" y="80"/>
                        <a:pt x="186" y="82"/>
                        <a:pt x="185" y="82"/>
                      </a:cubicBezTo>
                      <a:cubicBezTo>
                        <a:pt x="126" y="120"/>
                        <a:pt x="126" y="120"/>
                        <a:pt x="126" y="120"/>
                      </a:cubicBezTo>
                      <a:cubicBezTo>
                        <a:pt x="107" y="108"/>
                        <a:pt x="107" y="108"/>
                        <a:pt x="107" y="108"/>
                      </a:cubicBezTo>
                      <a:cubicBezTo>
                        <a:pt x="103" y="105"/>
                        <a:pt x="97" y="105"/>
                        <a:pt x="93" y="108"/>
                      </a:cubicBezTo>
                      <a:cubicBezTo>
                        <a:pt x="93" y="108"/>
                        <a:pt x="74" y="119"/>
                        <a:pt x="73" y="120"/>
                      </a:cubicBezTo>
                      <a:cubicBezTo>
                        <a:pt x="14" y="82"/>
                        <a:pt x="14" y="82"/>
                        <a:pt x="14" y="82"/>
                      </a:cubicBezTo>
                      <a:cubicBezTo>
                        <a:pt x="13" y="82"/>
                        <a:pt x="12" y="80"/>
                        <a:pt x="12" y="79"/>
                      </a:cubicBezTo>
                      <a:cubicBezTo>
                        <a:pt x="12" y="59"/>
                        <a:pt x="12" y="59"/>
                        <a:pt x="12" y="59"/>
                      </a:cubicBezTo>
                      <a:cubicBezTo>
                        <a:pt x="12" y="58"/>
                        <a:pt x="13" y="56"/>
                        <a:pt x="14" y="56"/>
                      </a:cubicBezTo>
                      <a:cubicBezTo>
                        <a:pt x="51" y="32"/>
                        <a:pt x="51" y="32"/>
                        <a:pt x="51" y="32"/>
                      </a:cubicBezTo>
                      <a:cubicBezTo>
                        <a:pt x="53" y="27"/>
                        <a:pt x="55" y="22"/>
                        <a:pt x="58" y="17"/>
                      </a:cubicBezTo>
                      <a:cubicBezTo>
                        <a:pt x="59" y="15"/>
                        <a:pt x="61" y="13"/>
                        <a:pt x="62" y="11"/>
                      </a:cubicBezTo>
                      <a:cubicBezTo>
                        <a:pt x="8" y="46"/>
                        <a:pt x="8" y="46"/>
                        <a:pt x="8" y="46"/>
                      </a:cubicBezTo>
                      <a:cubicBezTo>
                        <a:pt x="3" y="48"/>
                        <a:pt x="0" y="54"/>
                        <a:pt x="0" y="59"/>
                      </a:cubicBezTo>
                      <a:cubicBezTo>
                        <a:pt x="0" y="172"/>
                        <a:pt x="0" y="172"/>
                        <a:pt x="0" y="172"/>
                      </a:cubicBezTo>
                      <a:cubicBezTo>
                        <a:pt x="0" y="179"/>
                        <a:pt x="5" y="184"/>
                        <a:pt x="12" y="184"/>
                      </a:cubicBezTo>
                      <a:cubicBezTo>
                        <a:pt x="188" y="184"/>
                        <a:pt x="188" y="184"/>
                        <a:pt x="188" y="184"/>
                      </a:cubicBezTo>
                      <a:cubicBezTo>
                        <a:pt x="194" y="184"/>
                        <a:pt x="199" y="179"/>
                        <a:pt x="199" y="172"/>
                      </a:cubicBezTo>
                      <a:cubicBezTo>
                        <a:pt x="199" y="59"/>
                        <a:pt x="199" y="59"/>
                        <a:pt x="199" y="59"/>
                      </a:cubicBezTo>
                      <a:cubicBezTo>
                        <a:pt x="199" y="54"/>
                        <a:pt x="196" y="48"/>
                        <a:pt x="192" y="46"/>
                      </a:cubicBezTo>
                      <a:close/>
                      <a:moveTo>
                        <a:pt x="12" y="95"/>
                      </a:moveTo>
                      <a:cubicBezTo>
                        <a:pt x="62" y="128"/>
                        <a:pt x="62" y="128"/>
                        <a:pt x="62" y="128"/>
                      </a:cubicBezTo>
                      <a:cubicBezTo>
                        <a:pt x="12" y="160"/>
                        <a:pt x="12" y="160"/>
                        <a:pt x="12" y="160"/>
                      </a:cubicBezTo>
                      <a:lnTo>
                        <a:pt x="12" y="95"/>
                      </a:lnTo>
                      <a:close/>
                      <a:moveTo>
                        <a:pt x="187" y="172"/>
                      </a:moveTo>
                      <a:cubicBezTo>
                        <a:pt x="12" y="172"/>
                        <a:pt x="12" y="172"/>
                        <a:pt x="12" y="172"/>
                      </a:cubicBezTo>
                      <a:cubicBezTo>
                        <a:pt x="12" y="170"/>
                        <a:pt x="12" y="170"/>
                        <a:pt x="12" y="170"/>
                      </a:cubicBezTo>
                      <a:cubicBezTo>
                        <a:pt x="12" y="169"/>
                        <a:pt x="13" y="169"/>
                        <a:pt x="13" y="169"/>
                      </a:cubicBezTo>
                      <a:cubicBezTo>
                        <a:pt x="97" y="114"/>
                        <a:pt x="97" y="114"/>
                        <a:pt x="97" y="114"/>
                      </a:cubicBezTo>
                      <a:cubicBezTo>
                        <a:pt x="98" y="113"/>
                        <a:pt x="101" y="113"/>
                        <a:pt x="102" y="114"/>
                      </a:cubicBezTo>
                      <a:cubicBezTo>
                        <a:pt x="186" y="169"/>
                        <a:pt x="186" y="169"/>
                        <a:pt x="186" y="169"/>
                      </a:cubicBezTo>
                      <a:cubicBezTo>
                        <a:pt x="187" y="169"/>
                        <a:pt x="187" y="169"/>
                        <a:pt x="187" y="170"/>
                      </a:cubicBezTo>
                      <a:lnTo>
                        <a:pt x="187" y="172"/>
                      </a:lnTo>
                      <a:close/>
                      <a:moveTo>
                        <a:pt x="187" y="160"/>
                      </a:moveTo>
                      <a:cubicBezTo>
                        <a:pt x="137" y="128"/>
                        <a:pt x="137" y="128"/>
                        <a:pt x="137" y="128"/>
                      </a:cubicBezTo>
                      <a:cubicBezTo>
                        <a:pt x="187" y="95"/>
                        <a:pt x="187" y="95"/>
                        <a:pt x="187" y="95"/>
                      </a:cubicBezTo>
                      <a:lnTo>
                        <a:pt x="187"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latin typeface="Palatino Linotype" panose="02040502050505030304" pitchFamily="18" charset="0"/>
                  </a:endParaRPr>
                </a:p>
              </p:txBody>
            </p:sp>
          </p:grpSp>
        </p:grpSp>
      </p:grpSp>
      <p:sp>
        <p:nvSpPr>
          <p:cNvPr id="122" name="Rectangle 121">
            <a:extLst>
              <a:ext uri="{FF2B5EF4-FFF2-40B4-BE49-F238E27FC236}">
                <a16:creationId xmlns:a16="http://schemas.microsoft.com/office/drawing/2014/main" id="{BDF7AB34-3A3C-4939-8422-9EBE53D2DBD2}"/>
              </a:ext>
            </a:extLst>
          </p:cNvPr>
          <p:cNvSpPr/>
          <p:nvPr/>
        </p:nvSpPr>
        <p:spPr>
          <a:xfrm>
            <a:off x="0" y="8318"/>
            <a:ext cx="7556499" cy="772598"/>
          </a:xfrm>
          <a:prstGeom prst="rect">
            <a:avLst/>
          </a:prstGeom>
          <a:gradFill flip="none" rotWithShape="1">
            <a:gsLst>
              <a:gs pos="52000">
                <a:srgbClr val="081B38"/>
              </a:gs>
              <a:gs pos="94000">
                <a:srgbClr val="444F5B">
                  <a:lumMod val="88000"/>
                  <a:alpha val="91000"/>
                </a:srgbClr>
              </a:gs>
              <a:gs pos="16000">
                <a:srgbClr val="051A3A"/>
              </a:gs>
            </a:gsLst>
            <a:lin ang="5400000" scaled="1"/>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solidFill>
                <a:srgbClr val="051A3A"/>
              </a:solidFill>
              <a:latin typeface="Palatino Linotype" panose="02040502050505030304" pitchFamily="18" charset="0"/>
            </a:endParaRPr>
          </a:p>
        </p:txBody>
      </p:sp>
      <p:sp>
        <p:nvSpPr>
          <p:cNvPr id="123" name="TextBox 35">
            <a:extLst>
              <a:ext uri="{FF2B5EF4-FFF2-40B4-BE49-F238E27FC236}">
                <a16:creationId xmlns:a16="http://schemas.microsoft.com/office/drawing/2014/main" id="{3BCBBBA9-049C-4268-8490-BC68F8170ADA}"/>
              </a:ext>
            </a:extLst>
          </p:cNvPr>
          <p:cNvSpPr txBox="1"/>
          <p:nvPr/>
        </p:nvSpPr>
        <p:spPr>
          <a:xfrm>
            <a:off x="57397" y="147022"/>
            <a:ext cx="5092453"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a:solidFill>
                  <a:schemeClr val="bg1"/>
                </a:solidFill>
                <a:latin typeface="Palatino Linotype" panose="02040502050505030304" pitchFamily="18" charset="0"/>
              </a:rPr>
              <a:t>BẢN TIN HOẠT ĐỘNG </a:t>
            </a:r>
            <a:r>
              <a:rPr lang="en-US" sz="1000" b="1">
                <a:solidFill>
                  <a:schemeClr val="bg1"/>
                </a:solidFill>
                <a:latin typeface="Palatino Linotype" panose="02040502050505030304" pitchFamily="18" charset="0"/>
              </a:rPr>
              <a:t>THÁNG 0</a:t>
            </a:r>
            <a:r>
              <a:rPr lang="en-GB" sz="1000" b="1">
                <a:solidFill>
                  <a:schemeClr val="bg1"/>
                </a:solidFill>
                <a:latin typeface="Palatino Linotype" panose="02040502050505030304" pitchFamily="18" charset="0"/>
              </a:rPr>
              <a:t>4</a:t>
            </a:r>
            <a:r>
              <a:rPr lang="en-US" sz="1000" b="1">
                <a:solidFill>
                  <a:schemeClr val="bg1"/>
                </a:solidFill>
                <a:latin typeface="Palatino Linotype" panose="02040502050505030304" pitchFamily="18" charset="0"/>
              </a:rPr>
              <a:t>/2025</a:t>
            </a:r>
            <a:br>
              <a:rPr lang="en-US" sz="1500" b="1" dirty="0">
                <a:solidFill>
                  <a:schemeClr val="bg1"/>
                </a:solidFill>
                <a:latin typeface="Palatino Linotype" panose="02040502050505030304" pitchFamily="18" charset="0"/>
              </a:rPr>
            </a:br>
            <a:r>
              <a:rPr lang="en-US" sz="1500" b="1" dirty="0">
                <a:solidFill>
                  <a:schemeClr val="bg1"/>
                </a:solidFill>
                <a:latin typeface="Palatino Linotype" panose="02040502050505030304" pitchFamily="18" charset="0"/>
              </a:rPr>
              <a:t>QUỸ ĐẦU TƯ TRÁI PHIẾU LIGHTHOUSE (LHBF)</a:t>
            </a:r>
            <a:r>
              <a:rPr lang="en-US" sz="1600" b="1" dirty="0">
                <a:solidFill>
                  <a:schemeClr val="bg1"/>
                </a:solidFill>
                <a:latin typeface="Palatino Linotype" panose="02040502050505030304" pitchFamily="18" charset="0"/>
              </a:rPr>
              <a:t> </a:t>
            </a:r>
          </a:p>
        </p:txBody>
      </p:sp>
      <p:pic>
        <p:nvPicPr>
          <p:cNvPr id="124" name="Picture 123">
            <a:extLst>
              <a:ext uri="{FF2B5EF4-FFF2-40B4-BE49-F238E27FC236}">
                <a16:creationId xmlns:a16="http://schemas.microsoft.com/office/drawing/2014/main" id="{FAC231D1-5236-4C9A-AE58-1D8B539A51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8312" y="39008"/>
            <a:ext cx="2552793" cy="693128"/>
          </a:xfrm>
          <a:prstGeom prst="rect">
            <a:avLst/>
          </a:prstGeom>
        </p:spPr>
      </p:pic>
      <p:pic>
        <p:nvPicPr>
          <p:cNvPr id="125" name="Picture 124">
            <a:extLst>
              <a:ext uri="{FF2B5EF4-FFF2-40B4-BE49-F238E27FC236}">
                <a16:creationId xmlns:a16="http://schemas.microsoft.com/office/drawing/2014/main" id="{3B9444D6-D5F4-C77A-875C-6881015FCF4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02" t="95759" r="2201" b="-3985"/>
          <a:stretch/>
        </p:blipFill>
        <p:spPr>
          <a:xfrm>
            <a:off x="-129538" y="10274871"/>
            <a:ext cx="7686039" cy="890105"/>
          </a:xfrm>
          <a:prstGeom prst="rect">
            <a:avLst/>
          </a:prstGeom>
        </p:spPr>
      </p:pic>
      <p:graphicFrame>
        <p:nvGraphicFramePr>
          <p:cNvPr id="126" name="Table 125">
            <a:extLst>
              <a:ext uri="{FF2B5EF4-FFF2-40B4-BE49-F238E27FC236}">
                <a16:creationId xmlns:a16="http://schemas.microsoft.com/office/drawing/2014/main" id="{B9461BC2-5178-4450-901F-D2A54D8D8DEA}"/>
              </a:ext>
            </a:extLst>
          </p:cNvPr>
          <p:cNvGraphicFramePr>
            <a:graphicFrameLocks noGrp="1"/>
          </p:cNvGraphicFramePr>
          <p:nvPr>
            <p:extLst>
              <p:ext uri="{D42A27DB-BD31-4B8C-83A1-F6EECF244321}">
                <p14:modId xmlns:p14="http://schemas.microsoft.com/office/powerpoint/2010/main" val="2411949392"/>
              </p:ext>
            </p:extLst>
          </p:nvPr>
        </p:nvGraphicFramePr>
        <p:xfrm>
          <a:off x="4126011" y="6742512"/>
          <a:ext cx="3299460" cy="2990497"/>
        </p:xfrm>
        <a:graphic>
          <a:graphicData uri="http://schemas.openxmlformats.org/drawingml/2006/table">
            <a:tbl>
              <a:tblPr>
                <a:tableStyleId>{2A488322-F2BA-4B5B-9748-0D474271808F}</a:tableStyleId>
              </a:tblPr>
              <a:tblGrid>
                <a:gridCol w="2172171">
                  <a:extLst>
                    <a:ext uri="{9D8B030D-6E8A-4147-A177-3AD203B41FA5}">
                      <a16:colId xmlns:a16="http://schemas.microsoft.com/office/drawing/2014/main" val="3325062171"/>
                    </a:ext>
                  </a:extLst>
                </a:gridCol>
                <a:gridCol w="1127289">
                  <a:extLst>
                    <a:ext uri="{9D8B030D-6E8A-4147-A177-3AD203B41FA5}">
                      <a16:colId xmlns:a16="http://schemas.microsoft.com/office/drawing/2014/main" val="169968707"/>
                    </a:ext>
                  </a:extLst>
                </a:gridCol>
              </a:tblGrid>
              <a:tr h="228525">
                <a:tc>
                  <a:txBody>
                    <a:bodyPr/>
                    <a:lstStyle/>
                    <a:p>
                      <a:r>
                        <a:rPr lang="en-US" sz="1000" b="0" dirty="0" err="1">
                          <a:solidFill>
                            <a:schemeClr val="tx1">
                              <a:lumMod val="75000"/>
                              <a:lumOff val="25000"/>
                            </a:schemeClr>
                          </a:solidFill>
                          <a:effectLst/>
                          <a:latin typeface="Palatino Linotype" panose="02040502050505030304" pitchFamily="18" charset="0"/>
                        </a:rPr>
                        <a:t>Phí</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quản</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lý</a:t>
                      </a:r>
                      <a:endParaRPr lang="vi-VN" sz="1000" b="0" dirty="0">
                        <a:solidFill>
                          <a:schemeClr val="tx1">
                            <a:lumMod val="75000"/>
                            <a:lumOff val="25000"/>
                          </a:schemeClr>
                        </a:solidFill>
                        <a:effectLst/>
                        <a:latin typeface="Palatino Linotype" panose="02040502050505030304" pitchFamily="18" charset="0"/>
                        <a:cs typeface="Calibri" panose="020F0502020204030204" pitchFamily="34" charset="0"/>
                      </a:endParaRPr>
                    </a:p>
                  </a:txBody>
                  <a:tcPr marL="68580" marR="68580" marT="34290" marB="34290" anchor="ctr"/>
                </a:tc>
                <a:tc>
                  <a:txBody>
                    <a:bodyPr/>
                    <a:lstStyle/>
                    <a:p>
                      <a:pPr algn="l"/>
                      <a:r>
                        <a:rPr lang="en-US" sz="1000" b="0" dirty="0">
                          <a:solidFill>
                            <a:schemeClr val="tx1">
                              <a:lumMod val="75000"/>
                              <a:lumOff val="25000"/>
                            </a:schemeClr>
                          </a:solidFill>
                          <a:effectLst/>
                          <a:latin typeface="Palatino Linotype" panose="02040502050505030304" pitchFamily="18" charset="0"/>
                        </a:rPr>
                        <a:t>1.0% NAV/</a:t>
                      </a:r>
                      <a:r>
                        <a:rPr lang="en-US" sz="1000" b="0" dirty="0" err="1">
                          <a:solidFill>
                            <a:schemeClr val="tx1">
                              <a:lumMod val="75000"/>
                              <a:lumOff val="25000"/>
                            </a:schemeClr>
                          </a:solidFill>
                          <a:effectLst/>
                          <a:latin typeface="Palatino Linotype" panose="02040502050505030304" pitchFamily="18" charset="0"/>
                        </a:rPr>
                        <a:t>năm</a:t>
                      </a:r>
                      <a:endParaRPr lang="en-US" sz="1000" b="0" dirty="0">
                        <a:solidFill>
                          <a:schemeClr val="tx1">
                            <a:lumMod val="75000"/>
                            <a:lumOff val="25000"/>
                          </a:schemeClr>
                        </a:solidFill>
                        <a:effectLst/>
                        <a:latin typeface="Palatino Linotype" panose="02040502050505030304" pitchFamily="18" charset="0"/>
                        <a:cs typeface="Calibri" panose="020F0502020204030204" pitchFamily="34" charset="0"/>
                      </a:endParaRPr>
                    </a:p>
                  </a:txBody>
                  <a:tcPr marL="68580" marR="68580" marT="34290" marB="34290" anchor="ctr"/>
                </a:tc>
                <a:extLst>
                  <a:ext uri="{0D108BD9-81ED-4DB2-BD59-A6C34878D82A}">
                    <a16:rowId xmlns:a16="http://schemas.microsoft.com/office/drawing/2014/main" val="645667943"/>
                  </a:ext>
                </a:extLst>
              </a:tr>
              <a:tr h="228525">
                <a:tc>
                  <a:txBody>
                    <a:bodyPr/>
                    <a:lstStyle/>
                    <a:p>
                      <a:r>
                        <a:rPr lang="en-US" sz="1000" b="0" dirty="0" err="1">
                          <a:solidFill>
                            <a:schemeClr val="tx1">
                              <a:lumMod val="75000"/>
                              <a:lumOff val="25000"/>
                            </a:schemeClr>
                          </a:solidFill>
                          <a:effectLst/>
                          <a:latin typeface="Palatino Linotype" panose="02040502050505030304" pitchFamily="18" charset="0"/>
                        </a:rPr>
                        <a:t>Phí</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phát</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hành</a:t>
                      </a:r>
                      <a:endParaRPr lang="vi-VN" sz="1000" b="0" dirty="0">
                        <a:solidFill>
                          <a:schemeClr val="tx1">
                            <a:lumMod val="75000"/>
                            <a:lumOff val="25000"/>
                          </a:schemeClr>
                        </a:solidFill>
                        <a:effectLst/>
                        <a:latin typeface="Palatino Linotype" panose="02040502050505030304" pitchFamily="18" charset="0"/>
                        <a:cs typeface="Calibri" panose="020F0502020204030204" pitchFamily="34" charset="0"/>
                      </a:endParaRPr>
                    </a:p>
                  </a:txBody>
                  <a:tcPr marL="68580" marR="68580" marT="34290" marB="34290" anchor="ctr"/>
                </a:tc>
                <a:tc>
                  <a:txBody>
                    <a:bodyPr/>
                    <a:lstStyle/>
                    <a:p>
                      <a:pPr algn="l"/>
                      <a:r>
                        <a:rPr lang="en-US" sz="1000" b="0" dirty="0" err="1">
                          <a:solidFill>
                            <a:schemeClr val="tx1">
                              <a:lumMod val="75000"/>
                              <a:lumOff val="25000"/>
                            </a:schemeClr>
                          </a:solidFill>
                          <a:effectLst/>
                          <a:latin typeface="Palatino Linotype" panose="02040502050505030304" pitchFamily="18" charset="0"/>
                        </a:rPr>
                        <a:t>Miễn</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phí</a:t>
                      </a:r>
                      <a:endParaRPr lang="en-US" sz="1000" b="0" dirty="0">
                        <a:solidFill>
                          <a:schemeClr val="tx1">
                            <a:lumMod val="75000"/>
                            <a:lumOff val="25000"/>
                          </a:schemeClr>
                        </a:solidFill>
                        <a:effectLst/>
                        <a:latin typeface="Palatino Linotype" panose="02040502050505030304" pitchFamily="18" charset="0"/>
                        <a:cs typeface="Calibri" panose="020F0502020204030204" pitchFamily="34" charset="0"/>
                      </a:endParaRPr>
                    </a:p>
                  </a:txBody>
                  <a:tcPr marL="68580" marR="68580" marT="34290" marB="34290" anchor="ctr"/>
                </a:tc>
                <a:extLst>
                  <a:ext uri="{0D108BD9-81ED-4DB2-BD59-A6C34878D82A}">
                    <a16:rowId xmlns:a16="http://schemas.microsoft.com/office/drawing/2014/main" val="1344582373"/>
                  </a:ext>
                </a:extLst>
              </a:tr>
              <a:tr h="233443">
                <a:tc>
                  <a:txBody>
                    <a:bodyPr/>
                    <a:lstStyle/>
                    <a:p>
                      <a:r>
                        <a:rPr lang="en-US" sz="1000" b="0" dirty="0" err="1">
                          <a:solidFill>
                            <a:schemeClr val="tx1">
                              <a:lumMod val="75000"/>
                              <a:lumOff val="25000"/>
                            </a:schemeClr>
                          </a:solidFill>
                          <a:effectLst/>
                          <a:latin typeface="Palatino Linotype" panose="02040502050505030304" pitchFamily="18" charset="0"/>
                        </a:rPr>
                        <a:t>Phí</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mua</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lại</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theo</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thời</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gian</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nắm</a:t>
                      </a:r>
                      <a:r>
                        <a:rPr lang="en-US" sz="1000" b="0" dirty="0">
                          <a:solidFill>
                            <a:schemeClr val="tx1">
                              <a:lumMod val="75000"/>
                              <a:lumOff val="25000"/>
                            </a:schemeClr>
                          </a:solidFill>
                          <a:effectLst/>
                          <a:latin typeface="Palatino Linotype" panose="02040502050505030304" pitchFamily="18" charset="0"/>
                        </a:rPr>
                        <a:t> </a:t>
                      </a:r>
                      <a:r>
                        <a:rPr lang="en-US" sz="1000" b="0" dirty="0" err="1">
                          <a:solidFill>
                            <a:schemeClr val="tx1">
                              <a:lumMod val="75000"/>
                              <a:lumOff val="25000"/>
                            </a:schemeClr>
                          </a:solidFill>
                          <a:effectLst/>
                          <a:latin typeface="Palatino Linotype" panose="02040502050505030304" pitchFamily="18" charset="0"/>
                        </a:rPr>
                        <a:t>giữ</a:t>
                      </a:r>
                      <a:endParaRPr lang="vi-VN" sz="1000" b="0" dirty="0">
                        <a:solidFill>
                          <a:schemeClr val="tx1">
                            <a:lumMod val="75000"/>
                            <a:lumOff val="25000"/>
                          </a:schemeClr>
                        </a:solidFill>
                        <a:effectLst/>
                        <a:latin typeface="Palatino Linotype" panose="02040502050505030304" pitchFamily="18" charset="0"/>
                        <a:cs typeface="Calibri" panose="020F0502020204030204" pitchFamily="34" charset="0"/>
                      </a:endParaRPr>
                    </a:p>
                  </a:txBody>
                  <a:tcPr marL="68580" marR="68580" marT="34290" marB="34290" anchor="ctr"/>
                </a:tc>
                <a:tc>
                  <a:txBody>
                    <a:bodyPr/>
                    <a:lstStyle/>
                    <a:p>
                      <a:pPr algn="l"/>
                      <a:endParaRPr lang="en-US" sz="1000" b="0" dirty="0">
                        <a:solidFill>
                          <a:schemeClr val="tx1">
                            <a:lumMod val="75000"/>
                            <a:lumOff val="25000"/>
                          </a:schemeClr>
                        </a:solidFill>
                        <a:effectLst/>
                        <a:latin typeface="Palatino Linotype" panose="02040502050505030304" pitchFamily="18" charset="0"/>
                        <a:cs typeface="Calibri" panose="020F0502020204030204" pitchFamily="34" charset="0"/>
                      </a:endParaRPr>
                    </a:p>
                  </a:txBody>
                  <a:tcPr marL="68580" marR="68580" marT="34290" marB="34290" anchor="ctr"/>
                </a:tc>
                <a:extLst>
                  <a:ext uri="{0D108BD9-81ED-4DB2-BD59-A6C34878D82A}">
                    <a16:rowId xmlns:a16="http://schemas.microsoft.com/office/drawing/2014/main" val="2704960845"/>
                  </a:ext>
                </a:extLst>
              </a:tr>
              <a:tr h="233443">
                <a:tc gridSpan="2">
                  <a:txBody>
                    <a:bodyPr/>
                    <a:lstStyle/>
                    <a:p>
                      <a:pPr marL="266700" lvl="1" indent="0" algn="l"/>
                      <a:r>
                        <a:rPr lang="en-US" sz="1000" b="1" i="1" u="none" strike="noStrike" kern="1200">
                          <a:solidFill>
                            <a:schemeClr val="tx1">
                              <a:lumMod val="75000"/>
                              <a:lumOff val="25000"/>
                            </a:schemeClr>
                          </a:solidFill>
                          <a:effectLst/>
                          <a:latin typeface="Palatino Linotype" panose="02040502050505030304" pitchFamily="18" charset="0"/>
                          <a:ea typeface="+mn-ea"/>
                          <a:cs typeface="+mn-cs"/>
                        </a:rPr>
                        <a:t>CHƯƠNG TRÌNH LINH HOẠT</a:t>
                      </a:r>
                      <a:endParaRPr lang="vi-VN" sz="1000" b="1" i="1" u="none" strike="noStrike" kern="1200" dirty="0">
                        <a:solidFill>
                          <a:schemeClr val="tx1">
                            <a:lumMod val="75000"/>
                            <a:lumOff val="25000"/>
                          </a:schemeClr>
                        </a:solidFill>
                        <a:effectLst/>
                        <a:latin typeface="Palatino Linotype" panose="02040502050505030304" pitchFamily="18" charset="0"/>
                        <a:ea typeface="+mn-ea"/>
                        <a:cs typeface="+mn-cs"/>
                      </a:endParaRPr>
                    </a:p>
                  </a:txBody>
                  <a:tcPr marL="68580" marR="68580" marT="34290" marB="34290" anchor="ctr"/>
                </a:tc>
                <a:tc hMerge="1">
                  <a:txBody>
                    <a:bodyPr/>
                    <a:lstStyle/>
                    <a:p>
                      <a:pPr algn="l"/>
                      <a:endParaRPr lang="en-US" sz="1000" b="1" i="1" u="none" strike="noStrike" kern="1200" dirty="0">
                        <a:solidFill>
                          <a:schemeClr val="tx1">
                            <a:lumMod val="75000"/>
                            <a:lumOff val="25000"/>
                          </a:schemeClr>
                        </a:solidFill>
                        <a:effectLst/>
                        <a:latin typeface="Palatino Linotype" panose="02040502050505030304" pitchFamily="18" charset="0"/>
                        <a:ea typeface="+mn-ea"/>
                        <a:cs typeface="+mn-cs"/>
                      </a:endParaRPr>
                    </a:p>
                  </a:txBody>
                  <a:tcPr marL="68580" marR="68580" marT="34290" marB="34290" anchor="ctr"/>
                </a:tc>
                <a:extLst>
                  <a:ext uri="{0D108BD9-81ED-4DB2-BD59-A6C34878D82A}">
                    <a16:rowId xmlns:a16="http://schemas.microsoft.com/office/drawing/2014/main" val="2520695574"/>
                  </a:ext>
                </a:extLst>
              </a:tr>
              <a:tr h="233443">
                <a:tc>
                  <a:txBody>
                    <a:bodyPr/>
                    <a:lstStyle/>
                    <a:p>
                      <a:pPr marL="266700" lvl="1" indent="0" algn="l"/>
                      <a:r>
                        <a:rPr lang="vi-VN" sz="1000" b="0" i="1" u="none" strike="noStrike" kern="1200" dirty="0">
                          <a:solidFill>
                            <a:schemeClr val="tx1">
                              <a:lumMod val="75000"/>
                              <a:lumOff val="25000"/>
                            </a:schemeClr>
                          </a:solidFill>
                          <a:effectLst/>
                          <a:latin typeface="Palatino Linotype" panose="02040502050505030304" pitchFamily="18" charset="0"/>
                          <a:ea typeface="+mn-ea"/>
                          <a:cs typeface="+mn-cs"/>
                        </a:rPr>
                        <a:t>Dưới 06 tháng</a:t>
                      </a:r>
                    </a:p>
                  </a:txBody>
                  <a:tcPr marL="68580" marR="68580" marT="34290" marB="34290" anchor="ctr"/>
                </a:tc>
                <a:tc>
                  <a:txBody>
                    <a:bodyPr/>
                    <a:lstStyle/>
                    <a:p>
                      <a:pPr algn="l"/>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0.50%</a:t>
                      </a:r>
                    </a:p>
                  </a:txBody>
                  <a:tcPr marL="68580" marR="68580" marT="34290" marB="34290" anchor="ctr"/>
                </a:tc>
                <a:extLst>
                  <a:ext uri="{0D108BD9-81ED-4DB2-BD59-A6C34878D82A}">
                    <a16:rowId xmlns:a16="http://schemas.microsoft.com/office/drawing/2014/main" val="3184502007"/>
                  </a:ext>
                </a:extLst>
              </a:tr>
              <a:tr h="233443">
                <a:tc>
                  <a:txBody>
                    <a:bodyPr/>
                    <a:lstStyle/>
                    <a:p>
                      <a:pPr marL="266700" lvl="1" indent="0"/>
                      <a:r>
                        <a:rPr lang="vi-VN" sz="1000" b="0" i="1" u="none" strike="noStrike" kern="1200" dirty="0">
                          <a:solidFill>
                            <a:schemeClr val="tx1">
                              <a:lumMod val="75000"/>
                              <a:lumOff val="25000"/>
                            </a:schemeClr>
                          </a:solidFill>
                          <a:effectLst/>
                          <a:latin typeface="Palatino Linotype" panose="02040502050505030304" pitchFamily="18" charset="0"/>
                          <a:ea typeface="+mn-ea"/>
                          <a:cs typeface="+mn-cs"/>
                        </a:rPr>
                        <a:t>Từ 06 tháng – dưới 09 tháng</a:t>
                      </a:r>
                    </a:p>
                  </a:txBody>
                  <a:tcPr marL="68580" marR="68580" marT="34290" marB="34290" anchor="ctr"/>
                </a:tc>
                <a:tc>
                  <a:txBody>
                    <a:bodyPr/>
                    <a:lstStyle/>
                    <a:p>
                      <a:pPr algn="l"/>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0.30%</a:t>
                      </a:r>
                    </a:p>
                  </a:txBody>
                  <a:tcPr marL="68580" marR="68580" marT="34290" marB="34290" anchor="ctr"/>
                </a:tc>
                <a:extLst>
                  <a:ext uri="{0D108BD9-81ED-4DB2-BD59-A6C34878D82A}">
                    <a16:rowId xmlns:a16="http://schemas.microsoft.com/office/drawing/2014/main" val="4254088364"/>
                  </a:ext>
                </a:extLst>
              </a:tr>
              <a:tr h="228525">
                <a:tc>
                  <a:txBody>
                    <a:bodyPr/>
                    <a:lstStyle/>
                    <a:p>
                      <a:pPr marL="257175" lvl="1" algn="l" defTabSz="685800" rtl="0" eaLnBrk="1" latinLnBrk="0" hangingPunct="1"/>
                      <a:r>
                        <a:rPr lang="vi-VN" sz="1000" b="0" i="1" u="none" strike="noStrike" kern="1200" dirty="0">
                          <a:solidFill>
                            <a:schemeClr val="tx1">
                              <a:lumMod val="75000"/>
                              <a:lumOff val="25000"/>
                            </a:schemeClr>
                          </a:solidFill>
                          <a:effectLst/>
                          <a:latin typeface="Palatino Linotype" panose="02040502050505030304" pitchFamily="18" charset="0"/>
                          <a:ea typeface="+mn-ea"/>
                          <a:cs typeface="+mn-cs"/>
                        </a:rPr>
                        <a:t>Từ 09 tháng – dưới 12 tháng</a:t>
                      </a:r>
                    </a:p>
                  </a:txBody>
                  <a:tcPr marL="68580" marR="68580" marT="34290" marB="34290" anchor="ctr"/>
                </a:tc>
                <a:tc>
                  <a:txBody>
                    <a:bodyPr/>
                    <a:lstStyle/>
                    <a:p>
                      <a:pPr algn="l"/>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0.15%</a:t>
                      </a:r>
                    </a:p>
                  </a:txBody>
                  <a:tcPr marL="68580" marR="68580" marT="34290" marB="34290" anchor="ctr"/>
                </a:tc>
                <a:extLst>
                  <a:ext uri="{0D108BD9-81ED-4DB2-BD59-A6C34878D82A}">
                    <a16:rowId xmlns:a16="http://schemas.microsoft.com/office/drawing/2014/main" val="2526343455"/>
                  </a:ext>
                </a:extLst>
              </a:tr>
              <a:tr h="228525">
                <a:tc>
                  <a:txBody>
                    <a:bodyPr/>
                    <a:lstStyle/>
                    <a:p>
                      <a:pPr marL="257175" lvl="1" algn="l" defTabSz="685800" rtl="0" eaLnBrk="1" latinLnBrk="0" hangingPunct="1"/>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Từ</a:t>
                      </a:r>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 12 </a:t>
                      </a:r>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tháng</a:t>
                      </a:r>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 </a:t>
                      </a:r>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trở</a:t>
                      </a:r>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 </a:t>
                      </a:r>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lên</a:t>
                      </a:r>
                      <a:endParaRPr lang="en-US" sz="1000" b="0" i="1" u="none" strike="noStrike" kern="1200" dirty="0">
                        <a:solidFill>
                          <a:schemeClr val="tx1">
                            <a:lumMod val="75000"/>
                            <a:lumOff val="25000"/>
                          </a:schemeClr>
                        </a:solidFill>
                        <a:effectLst/>
                        <a:latin typeface="Palatino Linotype" panose="02040502050505030304" pitchFamily="18" charset="0"/>
                        <a:ea typeface="+mn-ea"/>
                        <a:cs typeface="+mn-cs"/>
                      </a:endParaRPr>
                    </a:p>
                  </a:txBody>
                  <a:tcPr marL="68580" marR="68580" marT="34290" marB="34290" anchor="ctr"/>
                </a:tc>
                <a:tc>
                  <a:txBody>
                    <a:bodyPr/>
                    <a:lstStyle/>
                    <a:p>
                      <a:pPr algn="l"/>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Miễn</a:t>
                      </a:r>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 </a:t>
                      </a:r>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phí</a:t>
                      </a:r>
                      <a:endParaRPr lang="en-US" sz="1000" b="0" i="1" u="none" strike="noStrike" kern="1200" dirty="0">
                        <a:solidFill>
                          <a:schemeClr val="tx1">
                            <a:lumMod val="75000"/>
                            <a:lumOff val="25000"/>
                          </a:schemeClr>
                        </a:solidFill>
                        <a:effectLst/>
                        <a:latin typeface="Palatino Linotype" panose="02040502050505030304" pitchFamily="18" charset="0"/>
                        <a:ea typeface="+mn-ea"/>
                        <a:cs typeface="+mn-cs"/>
                      </a:endParaRPr>
                    </a:p>
                  </a:txBody>
                  <a:tcPr marL="68580" marR="68580" marT="34290" marB="34290" anchor="ctr"/>
                </a:tc>
                <a:extLst>
                  <a:ext uri="{0D108BD9-81ED-4DB2-BD59-A6C34878D82A}">
                    <a16:rowId xmlns:a16="http://schemas.microsoft.com/office/drawing/2014/main" val="1779668552"/>
                  </a:ext>
                </a:extLst>
              </a:tr>
              <a:tr h="228525">
                <a:tc>
                  <a:txBody>
                    <a:bodyPr/>
                    <a:lstStyle/>
                    <a:p>
                      <a:pPr marL="257175" lvl="1" algn="l" defTabSz="685800" rtl="0" eaLnBrk="1" latinLnBrk="0" hangingPunct="1"/>
                      <a:r>
                        <a:rPr lang="en-US" sz="1000" b="1" i="1" u="none" strike="noStrike" kern="1200">
                          <a:solidFill>
                            <a:schemeClr val="tx1">
                              <a:lumMod val="75000"/>
                              <a:lumOff val="25000"/>
                            </a:schemeClr>
                          </a:solidFill>
                          <a:effectLst/>
                          <a:latin typeface="Palatino Linotype" panose="02040502050505030304" pitchFamily="18" charset="0"/>
                          <a:ea typeface="+mn-ea"/>
                          <a:cs typeface="+mn-cs"/>
                        </a:rPr>
                        <a:t>CHƯƠNG TRÌNH ĐỊNH KỲ</a:t>
                      </a:r>
                      <a:endParaRPr lang="en-US" sz="1000" b="1" i="1" u="none" strike="noStrike" kern="1200" dirty="0">
                        <a:solidFill>
                          <a:schemeClr val="tx1">
                            <a:lumMod val="75000"/>
                            <a:lumOff val="25000"/>
                          </a:schemeClr>
                        </a:solidFill>
                        <a:effectLst/>
                        <a:latin typeface="Palatino Linotype" panose="02040502050505030304" pitchFamily="18" charset="0"/>
                        <a:ea typeface="+mn-ea"/>
                        <a:cs typeface="+mn-cs"/>
                      </a:endParaRPr>
                    </a:p>
                  </a:txBody>
                  <a:tcPr marL="68580" marR="68580" marT="34290" marB="34290" anchor="ctr"/>
                </a:tc>
                <a:tc>
                  <a:txBody>
                    <a:bodyPr/>
                    <a:lstStyle/>
                    <a:p>
                      <a:pPr algn="l"/>
                      <a:endParaRPr lang="en-US" sz="1000" b="0" i="1" u="none" strike="noStrike" kern="1200" dirty="0">
                        <a:solidFill>
                          <a:schemeClr val="tx1">
                            <a:lumMod val="75000"/>
                            <a:lumOff val="25000"/>
                          </a:schemeClr>
                        </a:solidFill>
                        <a:effectLst/>
                        <a:latin typeface="Palatino Linotype" panose="02040502050505030304" pitchFamily="18" charset="0"/>
                        <a:ea typeface="+mn-ea"/>
                        <a:cs typeface="+mn-cs"/>
                      </a:endParaRPr>
                    </a:p>
                  </a:txBody>
                  <a:tcPr marL="68580" marR="68580" marT="34290" marB="34290" anchor="ctr"/>
                </a:tc>
                <a:extLst>
                  <a:ext uri="{0D108BD9-81ED-4DB2-BD59-A6C34878D82A}">
                    <a16:rowId xmlns:a16="http://schemas.microsoft.com/office/drawing/2014/main" val="3358169146"/>
                  </a:ext>
                </a:extLst>
              </a:tr>
              <a:tr h="228525">
                <a:tc>
                  <a:txBody>
                    <a:bodyPr/>
                    <a:lstStyle/>
                    <a:p>
                      <a:pPr marL="266700" lvl="1" indent="0" algn="l"/>
                      <a:r>
                        <a:rPr lang="vi-VN" sz="1000" b="0" i="1" u="none" strike="noStrike" kern="1200" dirty="0">
                          <a:solidFill>
                            <a:schemeClr val="tx1">
                              <a:lumMod val="75000"/>
                              <a:lumOff val="25000"/>
                            </a:schemeClr>
                          </a:solidFill>
                          <a:effectLst/>
                          <a:latin typeface="Palatino Linotype" panose="02040502050505030304" pitchFamily="18" charset="0"/>
                          <a:ea typeface="+mn-ea"/>
                          <a:cs typeface="+mn-cs"/>
                        </a:rPr>
                        <a:t>Dưới 06 tháng</a:t>
                      </a:r>
                    </a:p>
                  </a:txBody>
                  <a:tcPr marL="68580" marR="68580" marT="34290" marB="34290" anchor="ctr"/>
                </a:tc>
                <a:tc>
                  <a:txBody>
                    <a:bodyPr/>
                    <a:lstStyle/>
                    <a:p>
                      <a:pPr algn="l"/>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0.60%</a:t>
                      </a:r>
                    </a:p>
                  </a:txBody>
                  <a:tcPr marL="68580" marR="68580" marT="34290" marB="34290" anchor="ctr"/>
                </a:tc>
                <a:extLst>
                  <a:ext uri="{0D108BD9-81ED-4DB2-BD59-A6C34878D82A}">
                    <a16:rowId xmlns:a16="http://schemas.microsoft.com/office/drawing/2014/main" val="3583740088"/>
                  </a:ext>
                </a:extLst>
              </a:tr>
              <a:tr h="228525">
                <a:tc>
                  <a:txBody>
                    <a:bodyPr/>
                    <a:lstStyle/>
                    <a:p>
                      <a:pPr marL="266700" lvl="1" indent="0"/>
                      <a:r>
                        <a:rPr lang="vi-VN" sz="1000" b="0" i="1" u="none" strike="noStrike" kern="1200" dirty="0">
                          <a:solidFill>
                            <a:schemeClr val="tx1">
                              <a:lumMod val="75000"/>
                              <a:lumOff val="25000"/>
                            </a:schemeClr>
                          </a:solidFill>
                          <a:effectLst/>
                          <a:latin typeface="Palatino Linotype" panose="02040502050505030304" pitchFamily="18" charset="0"/>
                          <a:ea typeface="+mn-ea"/>
                          <a:cs typeface="+mn-cs"/>
                        </a:rPr>
                        <a:t>Từ 06 tháng – dưới 09 tháng</a:t>
                      </a:r>
                    </a:p>
                  </a:txBody>
                  <a:tcPr marL="68580" marR="68580" marT="34290" marB="34290" anchor="ctr"/>
                </a:tc>
                <a:tc>
                  <a:txBody>
                    <a:bodyPr/>
                    <a:lstStyle/>
                    <a:p>
                      <a:pPr algn="l"/>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0.40%</a:t>
                      </a:r>
                    </a:p>
                  </a:txBody>
                  <a:tcPr marL="68580" marR="68580" marT="34290" marB="34290" anchor="ctr"/>
                </a:tc>
                <a:extLst>
                  <a:ext uri="{0D108BD9-81ED-4DB2-BD59-A6C34878D82A}">
                    <a16:rowId xmlns:a16="http://schemas.microsoft.com/office/drawing/2014/main" val="827188389"/>
                  </a:ext>
                </a:extLst>
              </a:tr>
              <a:tr h="228525">
                <a:tc>
                  <a:txBody>
                    <a:bodyPr/>
                    <a:lstStyle/>
                    <a:p>
                      <a:pPr marL="257175" lvl="1" algn="l" defTabSz="685800" rtl="0" eaLnBrk="1" latinLnBrk="0" hangingPunct="1"/>
                      <a:r>
                        <a:rPr lang="vi-VN" sz="1000" b="0" i="1" u="none" strike="noStrike" kern="1200" dirty="0">
                          <a:solidFill>
                            <a:schemeClr val="tx1">
                              <a:lumMod val="75000"/>
                              <a:lumOff val="25000"/>
                            </a:schemeClr>
                          </a:solidFill>
                          <a:effectLst/>
                          <a:latin typeface="Palatino Linotype" panose="02040502050505030304" pitchFamily="18" charset="0"/>
                          <a:ea typeface="+mn-ea"/>
                          <a:cs typeface="+mn-cs"/>
                        </a:rPr>
                        <a:t>Từ 09 tháng – dưới 12 tháng</a:t>
                      </a:r>
                    </a:p>
                  </a:txBody>
                  <a:tcPr marL="68580" marR="68580" marT="34290" marB="34290" anchor="ctr"/>
                </a:tc>
                <a:tc>
                  <a:txBody>
                    <a:bodyPr/>
                    <a:lstStyle/>
                    <a:p>
                      <a:pPr algn="l"/>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0.25%</a:t>
                      </a:r>
                    </a:p>
                  </a:txBody>
                  <a:tcPr marL="68580" marR="68580" marT="34290" marB="34290" anchor="ctr"/>
                </a:tc>
                <a:extLst>
                  <a:ext uri="{0D108BD9-81ED-4DB2-BD59-A6C34878D82A}">
                    <a16:rowId xmlns:a16="http://schemas.microsoft.com/office/drawing/2014/main" val="3594138669"/>
                  </a:ext>
                </a:extLst>
              </a:tr>
              <a:tr h="228525">
                <a:tc>
                  <a:txBody>
                    <a:bodyPr/>
                    <a:lstStyle/>
                    <a:p>
                      <a:pPr marL="257175" lvl="1" algn="l" defTabSz="685800" rtl="0" eaLnBrk="1" latinLnBrk="0" hangingPunct="1"/>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Từ</a:t>
                      </a:r>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 12 </a:t>
                      </a:r>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tháng</a:t>
                      </a:r>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 </a:t>
                      </a:r>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trở</a:t>
                      </a:r>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 </a:t>
                      </a:r>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lên</a:t>
                      </a:r>
                      <a:endParaRPr lang="en-US" sz="1000" b="0" i="1" u="none" strike="noStrike" kern="1200" dirty="0">
                        <a:solidFill>
                          <a:schemeClr val="tx1">
                            <a:lumMod val="75000"/>
                            <a:lumOff val="25000"/>
                          </a:schemeClr>
                        </a:solidFill>
                        <a:effectLst/>
                        <a:latin typeface="Palatino Linotype" panose="02040502050505030304" pitchFamily="18" charset="0"/>
                        <a:ea typeface="+mn-ea"/>
                        <a:cs typeface="+mn-cs"/>
                      </a:endParaRPr>
                    </a:p>
                  </a:txBody>
                  <a:tcPr marL="68580" marR="68580" marT="34290" marB="34290" anchor="ctr"/>
                </a:tc>
                <a:tc>
                  <a:txBody>
                    <a:bodyPr/>
                    <a:lstStyle/>
                    <a:p>
                      <a:pPr algn="l"/>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Miễn</a:t>
                      </a:r>
                      <a:r>
                        <a:rPr lang="en-US" sz="1000" b="0" i="1" u="none" strike="noStrike" kern="1200" dirty="0">
                          <a:solidFill>
                            <a:schemeClr val="tx1">
                              <a:lumMod val="75000"/>
                              <a:lumOff val="25000"/>
                            </a:schemeClr>
                          </a:solidFill>
                          <a:effectLst/>
                          <a:latin typeface="Palatino Linotype" panose="02040502050505030304" pitchFamily="18" charset="0"/>
                          <a:ea typeface="+mn-ea"/>
                          <a:cs typeface="+mn-cs"/>
                        </a:rPr>
                        <a:t> </a:t>
                      </a:r>
                      <a:r>
                        <a:rPr lang="en-US" sz="1000" b="0" i="1" u="none" strike="noStrike" kern="1200" dirty="0" err="1">
                          <a:solidFill>
                            <a:schemeClr val="tx1">
                              <a:lumMod val="75000"/>
                              <a:lumOff val="25000"/>
                            </a:schemeClr>
                          </a:solidFill>
                          <a:effectLst/>
                          <a:latin typeface="Palatino Linotype" panose="02040502050505030304" pitchFamily="18" charset="0"/>
                          <a:ea typeface="+mn-ea"/>
                          <a:cs typeface="+mn-cs"/>
                        </a:rPr>
                        <a:t>phí</a:t>
                      </a:r>
                      <a:endParaRPr lang="en-US" sz="1000" b="0" i="1" u="none" strike="noStrike" kern="1200" dirty="0">
                        <a:solidFill>
                          <a:schemeClr val="tx1">
                            <a:lumMod val="75000"/>
                            <a:lumOff val="25000"/>
                          </a:schemeClr>
                        </a:solidFill>
                        <a:effectLst/>
                        <a:latin typeface="Palatino Linotype" panose="02040502050505030304" pitchFamily="18" charset="0"/>
                        <a:ea typeface="+mn-ea"/>
                        <a:cs typeface="+mn-cs"/>
                      </a:endParaRPr>
                    </a:p>
                  </a:txBody>
                  <a:tcPr marL="68580" marR="68580" marT="34290" marB="34290" anchor="ctr"/>
                </a:tc>
                <a:extLst>
                  <a:ext uri="{0D108BD9-81ED-4DB2-BD59-A6C34878D82A}">
                    <a16:rowId xmlns:a16="http://schemas.microsoft.com/office/drawing/2014/main" val="1189578600"/>
                  </a:ext>
                </a:extLst>
              </a:tr>
            </a:tbl>
          </a:graphicData>
        </a:graphic>
      </p:graphicFrame>
      <p:sp>
        <p:nvSpPr>
          <p:cNvPr id="130" name="object 10">
            <a:extLst>
              <a:ext uri="{FF2B5EF4-FFF2-40B4-BE49-F238E27FC236}">
                <a16:creationId xmlns:a16="http://schemas.microsoft.com/office/drawing/2014/main" id="{8778C665-D4F2-475A-81E9-D727BEB4D429}"/>
              </a:ext>
            </a:extLst>
          </p:cNvPr>
          <p:cNvSpPr txBox="1"/>
          <p:nvPr/>
        </p:nvSpPr>
        <p:spPr>
          <a:xfrm>
            <a:off x="2597149" y="9100502"/>
            <a:ext cx="1862188" cy="173958"/>
          </a:xfrm>
          <a:prstGeom prst="rect">
            <a:avLst/>
          </a:prstGeom>
          <a:noFill/>
        </p:spPr>
        <p:txBody>
          <a:bodyPr vert="horz" wrap="square" lIns="0" tIns="12700" rIns="0" bIns="0" rtlCol="0">
            <a:spAutoFit/>
          </a:bodyPr>
          <a:lstStyle/>
          <a:p>
            <a:pPr marL="17780" marR="468630">
              <a:lnSpc>
                <a:spcPct val="110000"/>
              </a:lnSpc>
              <a:spcBef>
                <a:spcPts val="100"/>
              </a:spcBef>
            </a:pPr>
            <a:r>
              <a:rPr lang="en-US" sz="1000" b="1" i="1" spc="-85">
                <a:solidFill>
                  <a:srgbClr val="051A3A"/>
                </a:solidFill>
                <a:latin typeface="Palatino Linotype" panose="02040502050505030304" pitchFamily="18" charset="0"/>
                <a:cs typeface="Arimo"/>
              </a:rPr>
              <a:t>Đầu tư dễ dàng  với LiMO</a:t>
            </a:r>
            <a:endParaRPr sz="1000" i="1">
              <a:solidFill>
                <a:srgbClr val="051A3A"/>
              </a:solidFill>
              <a:latin typeface="Palatino Linotype" panose="02040502050505030304" pitchFamily="18" charset="0"/>
              <a:cs typeface="Carlito"/>
            </a:endParaRPr>
          </a:p>
        </p:txBody>
      </p:sp>
      <p:grpSp>
        <p:nvGrpSpPr>
          <p:cNvPr id="7" name="Group 6">
            <a:extLst>
              <a:ext uri="{FF2B5EF4-FFF2-40B4-BE49-F238E27FC236}">
                <a16:creationId xmlns:a16="http://schemas.microsoft.com/office/drawing/2014/main" id="{2DF22474-5D81-4A63-9677-DC314C3A76C3}"/>
              </a:ext>
            </a:extLst>
          </p:cNvPr>
          <p:cNvGrpSpPr/>
          <p:nvPr/>
        </p:nvGrpSpPr>
        <p:grpSpPr>
          <a:xfrm>
            <a:off x="4044060" y="4542480"/>
            <a:ext cx="3721755" cy="1808754"/>
            <a:chOff x="4044060" y="3367071"/>
            <a:chExt cx="3721755" cy="1808754"/>
          </a:xfrm>
        </p:grpSpPr>
        <p:sp>
          <p:nvSpPr>
            <p:cNvPr id="71" name="TextBox 70">
              <a:extLst>
                <a:ext uri="{FF2B5EF4-FFF2-40B4-BE49-F238E27FC236}">
                  <a16:creationId xmlns:a16="http://schemas.microsoft.com/office/drawing/2014/main" id="{5F5F3C30-AF22-418E-80B4-DE5D656CF0D4}"/>
                </a:ext>
              </a:extLst>
            </p:cNvPr>
            <p:cNvSpPr txBox="1"/>
            <p:nvPr/>
          </p:nvSpPr>
          <p:spPr>
            <a:xfrm>
              <a:off x="4044060" y="3367071"/>
              <a:ext cx="2782190" cy="276999"/>
            </a:xfrm>
            <a:prstGeom prst="rect">
              <a:avLst/>
            </a:prstGeom>
            <a:noFill/>
          </p:spPr>
          <p:txBody>
            <a:bodyPr wrap="square" rtlCol="0">
              <a:spAutoFit/>
            </a:bodyPr>
            <a:lstStyle/>
            <a:p>
              <a:r>
                <a:rPr lang="en-US" sz="1200" b="1" dirty="0">
                  <a:solidFill>
                    <a:srgbClr val="BB9C66"/>
                  </a:solidFill>
                  <a:latin typeface="Palatino Linotype" panose="02040502050505030304" pitchFamily="18" charset="0"/>
                </a:rPr>
                <a:t>THÔNG TIN VỀ QUỸ LHBF</a:t>
              </a:r>
            </a:p>
          </p:txBody>
        </p:sp>
        <p:cxnSp>
          <p:nvCxnSpPr>
            <p:cNvPr id="72" name="Straight Connector 71">
              <a:extLst>
                <a:ext uri="{FF2B5EF4-FFF2-40B4-BE49-F238E27FC236}">
                  <a16:creationId xmlns:a16="http://schemas.microsoft.com/office/drawing/2014/main" id="{825987A0-26C1-4E55-B5A6-F752F25ADE90}"/>
                </a:ext>
              </a:extLst>
            </p:cNvPr>
            <p:cNvCxnSpPr>
              <a:cxnSpLocks/>
            </p:cNvCxnSpPr>
            <p:nvPr/>
          </p:nvCxnSpPr>
          <p:spPr>
            <a:xfrm flipV="1">
              <a:off x="4126011" y="3643248"/>
              <a:ext cx="3260916" cy="1156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AF873761-9F09-41D8-81E2-6DF96B543C5F}"/>
                </a:ext>
              </a:extLst>
            </p:cNvPr>
            <p:cNvGrpSpPr/>
            <p:nvPr/>
          </p:nvGrpSpPr>
          <p:grpSpPr>
            <a:xfrm>
              <a:off x="4166744" y="3837261"/>
              <a:ext cx="3599071" cy="1338564"/>
              <a:chOff x="4166744" y="3837261"/>
              <a:chExt cx="3599071" cy="1338564"/>
            </a:xfrm>
          </p:grpSpPr>
          <p:pic>
            <p:nvPicPr>
              <p:cNvPr id="89" name="Graphic 17" descr="Bank with solid fill">
                <a:extLst>
                  <a:ext uri="{FF2B5EF4-FFF2-40B4-BE49-F238E27FC236}">
                    <a16:creationId xmlns:a16="http://schemas.microsoft.com/office/drawing/2014/main" id="{5E174D59-8E48-655A-0FFE-B94BB82A3DB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44644" y="4345151"/>
                <a:ext cx="305662" cy="270000"/>
              </a:xfrm>
              <a:prstGeom prst="rect">
                <a:avLst/>
              </a:prstGeom>
            </p:spPr>
          </p:pic>
          <p:grpSp>
            <p:nvGrpSpPr>
              <p:cNvPr id="2" name="Group 1">
                <a:extLst>
                  <a:ext uri="{FF2B5EF4-FFF2-40B4-BE49-F238E27FC236}">
                    <a16:creationId xmlns:a16="http://schemas.microsoft.com/office/drawing/2014/main" id="{59BCF114-19BC-4716-8EE2-29AC6530F801}"/>
                  </a:ext>
                </a:extLst>
              </p:cNvPr>
              <p:cNvGrpSpPr/>
              <p:nvPr/>
            </p:nvGrpSpPr>
            <p:grpSpPr>
              <a:xfrm>
                <a:off x="4166744" y="3837261"/>
                <a:ext cx="3599071" cy="1338564"/>
                <a:chOff x="4166744" y="3837261"/>
                <a:chExt cx="3599071" cy="1338564"/>
              </a:xfrm>
            </p:grpSpPr>
            <p:sp>
              <p:nvSpPr>
                <p:cNvPr id="85" name="TextBox 38">
                  <a:extLst>
                    <a:ext uri="{FF2B5EF4-FFF2-40B4-BE49-F238E27FC236}">
                      <a16:creationId xmlns:a16="http://schemas.microsoft.com/office/drawing/2014/main" id="{0A913E32-F6F0-9DCA-9758-313EB03ADED8}"/>
                    </a:ext>
                  </a:extLst>
                </p:cNvPr>
                <p:cNvSpPr txBox="1"/>
                <p:nvPr/>
              </p:nvSpPr>
              <p:spPr>
                <a:xfrm>
                  <a:off x="4473869" y="3837261"/>
                  <a:ext cx="1690840" cy="4001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1">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Loại hình</a:t>
                  </a:r>
                  <a:br>
                    <a:rPr lang="en-US" sz="1000" b="1">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br>
                  <a:r>
                    <a:rPr lang="vi-VN" sz="100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Quỹ </a:t>
                  </a:r>
                  <a:r>
                    <a:rPr lang="en-US" sz="100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mở</a:t>
                  </a:r>
                  <a:endParaRPr lang="vi-VN" sz="1000"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endParaRPr>
                </a:p>
              </p:txBody>
            </p:sp>
            <p:sp>
              <p:nvSpPr>
                <p:cNvPr id="87" name="TextBox 7">
                  <a:extLst>
                    <a:ext uri="{FF2B5EF4-FFF2-40B4-BE49-F238E27FC236}">
                      <a16:creationId xmlns:a16="http://schemas.microsoft.com/office/drawing/2014/main" id="{243C7E4B-894C-975A-3C92-FB7C5817486A}"/>
                    </a:ext>
                  </a:extLst>
                </p:cNvPr>
                <p:cNvSpPr txBox="1"/>
                <p:nvPr/>
              </p:nvSpPr>
              <p:spPr>
                <a:xfrm>
                  <a:off x="4454744" y="4775715"/>
                  <a:ext cx="1701566" cy="4001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1" dirty="0" err="1">
                      <a:solidFill>
                        <a:schemeClr val="tx1">
                          <a:lumMod val="75000"/>
                          <a:lumOff val="25000"/>
                        </a:schemeClr>
                      </a:solidFill>
                      <a:latin typeface="Palatino Linotype" panose="02040502050505030304" pitchFamily="18" charset="0"/>
                    </a:rPr>
                    <a:t>Ngày</a:t>
                  </a:r>
                  <a:r>
                    <a:rPr lang="en-US" sz="1000" b="1" dirty="0">
                      <a:solidFill>
                        <a:schemeClr val="tx1">
                          <a:lumMod val="75000"/>
                          <a:lumOff val="25000"/>
                        </a:schemeClr>
                      </a:solidFill>
                      <a:latin typeface="Palatino Linotype" panose="02040502050505030304" pitchFamily="18" charset="0"/>
                    </a:rPr>
                    <a:t> </a:t>
                  </a:r>
                  <a:r>
                    <a:rPr lang="en-US" sz="1000" b="1" dirty="0" err="1">
                      <a:solidFill>
                        <a:schemeClr val="tx1">
                          <a:lumMod val="75000"/>
                          <a:lumOff val="25000"/>
                        </a:schemeClr>
                      </a:solidFill>
                      <a:latin typeface="Palatino Linotype" panose="02040502050505030304" pitchFamily="18" charset="0"/>
                    </a:rPr>
                    <a:t>giao</a:t>
                  </a:r>
                  <a:r>
                    <a:rPr lang="en-US" sz="1000" b="1" dirty="0">
                      <a:solidFill>
                        <a:schemeClr val="tx1">
                          <a:lumMod val="75000"/>
                          <a:lumOff val="25000"/>
                        </a:schemeClr>
                      </a:solidFill>
                      <a:latin typeface="Palatino Linotype" panose="02040502050505030304" pitchFamily="18" charset="0"/>
                    </a:rPr>
                    <a:t> </a:t>
                  </a:r>
                  <a:r>
                    <a:rPr lang="en-US" sz="1000" b="1" dirty="0" err="1">
                      <a:solidFill>
                        <a:schemeClr val="tx1">
                          <a:lumMod val="75000"/>
                          <a:lumOff val="25000"/>
                        </a:schemeClr>
                      </a:solidFill>
                      <a:latin typeface="Palatino Linotype" panose="02040502050505030304" pitchFamily="18" charset="0"/>
                    </a:rPr>
                    <a:t>dịch</a:t>
                  </a:r>
                  <a:endParaRPr lang="en-US" sz="1000" b="1" dirty="0">
                    <a:solidFill>
                      <a:schemeClr val="tx1">
                        <a:lumMod val="75000"/>
                        <a:lumOff val="25000"/>
                      </a:schemeClr>
                    </a:solidFill>
                    <a:latin typeface="Palatino Linotype" panose="02040502050505030304" pitchFamily="18" charset="0"/>
                  </a:endParaRPr>
                </a:p>
                <a:p>
                  <a:pPr algn="l"/>
                  <a:r>
                    <a:rPr lang="en-US" sz="1000" dirty="0" err="1">
                      <a:solidFill>
                        <a:schemeClr val="tx1">
                          <a:lumMod val="75000"/>
                          <a:lumOff val="25000"/>
                        </a:schemeClr>
                      </a:solidFill>
                      <a:latin typeface="Palatino Linotype" panose="02040502050505030304" pitchFamily="18" charset="0"/>
                    </a:rPr>
                    <a:t>Thứ</a:t>
                  </a:r>
                  <a:r>
                    <a:rPr lang="en-US" sz="1000" dirty="0">
                      <a:solidFill>
                        <a:schemeClr val="tx1">
                          <a:lumMod val="75000"/>
                          <a:lumOff val="25000"/>
                        </a:schemeClr>
                      </a:solidFill>
                      <a:latin typeface="Palatino Linotype" panose="02040502050505030304" pitchFamily="18" charset="0"/>
                    </a:rPr>
                    <a:t> </a:t>
                  </a:r>
                  <a:r>
                    <a:rPr lang="en-US" sz="1000" dirty="0" err="1">
                      <a:solidFill>
                        <a:schemeClr val="tx1">
                          <a:lumMod val="75000"/>
                          <a:lumOff val="25000"/>
                        </a:schemeClr>
                      </a:solidFill>
                      <a:latin typeface="Palatino Linotype" panose="02040502050505030304" pitchFamily="18" charset="0"/>
                    </a:rPr>
                    <a:t>Năm</a:t>
                  </a:r>
                  <a:r>
                    <a:rPr lang="en-US" sz="1000" dirty="0">
                      <a:solidFill>
                        <a:schemeClr val="tx1">
                          <a:lumMod val="75000"/>
                          <a:lumOff val="25000"/>
                        </a:schemeClr>
                      </a:solidFill>
                      <a:latin typeface="Palatino Linotype" panose="02040502050505030304" pitchFamily="18" charset="0"/>
                    </a:rPr>
                    <a:t> </a:t>
                  </a:r>
                  <a:r>
                    <a:rPr lang="en-US" sz="1000" dirty="0" err="1">
                      <a:solidFill>
                        <a:schemeClr val="tx1">
                          <a:lumMod val="75000"/>
                          <a:lumOff val="25000"/>
                        </a:schemeClr>
                      </a:solidFill>
                      <a:latin typeface="Palatino Linotype" panose="02040502050505030304" pitchFamily="18" charset="0"/>
                    </a:rPr>
                    <a:t>hàng</a:t>
                  </a:r>
                  <a:r>
                    <a:rPr lang="en-US" sz="1000" dirty="0">
                      <a:solidFill>
                        <a:schemeClr val="tx1">
                          <a:lumMod val="75000"/>
                          <a:lumOff val="25000"/>
                        </a:schemeClr>
                      </a:solidFill>
                      <a:latin typeface="Palatino Linotype" panose="02040502050505030304" pitchFamily="18" charset="0"/>
                    </a:rPr>
                    <a:t> </a:t>
                  </a:r>
                  <a:r>
                    <a:rPr lang="en-US" sz="1000" dirty="0" err="1">
                      <a:solidFill>
                        <a:schemeClr val="tx1">
                          <a:lumMod val="75000"/>
                          <a:lumOff val="25000"/>
                        </a:schemeClr>
                      </a:solidFill>
                      <a:latin typeface="Palatino Linotype" panose="02040502050505030304" pitchFamily="18" charset="0"/>
                    </a:rPr>
                    <a:t>tuần</a:t>
                  </a:r>
                  <a:endParaRPr lang="en-US" sz="1000" dirty="0">
                    <a:solidFill>
                      <a:schemeClr val="tx1">
                        <a:lumMod val="75000"/>
                        <a:lumOff val="25000"/>
                      </a:schemeClr>
                    </a:solidFill>
                    <a:latin typeface="Palatino Linotype" panose="02040502050505030304" pitchFamily="18" charset="0"/>
                  </a:endParaRPr>
                </a:p>
              </p:txBody>
            </p:sp>
            <p:sp>
              <p:nvSpPr>
                <p:cNvPr id="90" name="TextBox 32">
                  <a:extLst>
                    <a:ext uri="{FF2B5EF4-FFF2-40B4-BE49-F238E27FC236}">
                      <a16:creationId xmlns:a16="http://schemas.microsoft.com/office/drawing/2014/main" id="{03690182-4098-E3E9-EFF6-D3F6E7CE8272}"/>
                    </a:ext>
                  </a:extLst>
                </p:cNvPr>
                <p:cNvSpPr txBox="1"/>
                <p:nvPr/>
              </p:nvSpPr>
              <p:spPr>
                <a:xfrm>
                  <a:off x="6058199" y="4264346"/>
                  <a:ext cx="1459901" cy="4001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1" dirty="0" err="1">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Ngân</a:t>
                  </a:r>
                  <a:r>
                    <a:rPr lang="en-US" sz="1000" b="1"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 </a:t>
                  </a:r>
                  <a:r>
                    <a:rPr lang="en-US" sz="1000" b="1" dirty="0" err="1">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hàng</a:t>
                  </a:r>
                  <a:r>
                    <a:rPr lang="en-US" sz="1000" b="1"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 </a:t>
                  </a:r>
                  <a:r>
                    <a:rPr lang="en-US" sz="1000" b="1" dirty="0" err="1">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giám</a:t>
                  </a:r>
                  <a:r>
                    <a:rPr lang="en-US" sz="1000" b="1"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 </a:t>
                  </a:r>
                  <a:r>
                    <a:rPr lang="en-US" sz="1000" b="1" dirty="0" err="1">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sát</a:t>
                  </a:r>
                  <a:endParaRPr lang="en-US" sz="1000" b="1"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endParaRPr>
                </a:p>
                <a:p>
                  <a:pPr algn="l"/>
                  <a:r>
                    <a:rPr lang="en-US" sz="1000"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BIDV</a:t>
                  </a:r>
                  <a:endParaRPr lang="vi-VN" sz="1000"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endParaRPr>
                </a:p>
              </p:txBody>
            </p:sp>
            <p:sp>
              <p:nvSpPr>
                <p:cNvPr id="91" name="Freeform 33">
                  <a:extLst>
                    <a:ext uri="{FF2B5EF4-FFF2-40B4-BE49-F238E27FC236}">
                      <a16:creationId xmlns:a16="http://schemas.microsoft.com/office/drawing/2014/main" id="{B5443F37-B96A-46A2-9EA9-8A618385449C}"/>
                    </a:ext>
                  </a:extLst>
                </p:cNvPr>
                <p:cNvSpPr>
                  <a:spLocks noChangeAspect="1" noEditPoints="1"/>
                </p:cNvSpPr>
                <p:nvPr/>
              </p:nvSpPr>
              <p:spPr bwMode="auto">
                <a:xfrm>
                  <a:off x="4169914" y="4849842"/>
                  <a:ext cx="270156" cy="252000"/>
                </a:xfrm>
                <a:custGeom>
                  <a:avLst/>
                  <a:gdLst>
                    <a:gd name="T0" fmla="*/ 68 w 196"/>
                    <a:gd name="T1" fmla="*/ 8 h 199"/>
                    <a:gd name="T2" fmla="*/ 77 w 196"/>
                    <a:gd name="T3" fmla="*/ 0 h 199"/>
                    <a:gd name="T4" fmla="*/ 85 w 196"/>
                    <a:gd name="T5" fmla="*/ 28 h 199"/>
                    <a:gd name="T6" fmla="*/ 76 w 196"/>
                    <a:gd name="T7" fmla="*/ 36 h 199"/>
                    <a:gd name="T8" fmla="*/ 160 w 196"/>
                    <a:gd name="T9" fmla="*/ 36 h 199"/>
                    <a:gd name="T10" fmla="*/ 170 w 196"/>
                    <a:gd name="T11" fmla="*/ 28 h 199"/>
                    <a:gd name="T12" fmla="*/ 162 w 196"/>
                    <a:gd name="T13" fmla="*/ 0 h 199"/>
                    <a:gd name="T14" fmla="*/ 152 w 196"/>
                    <a:gd name="T15" fmla="*/ 8 h 199"/>
                    <a:gd name="T16" fmla="*/ 160 w 196"/>
                    <a:gd name="T17" fmla="*/ 36 h 199"/>
                    <a:gd name="T18" fmla="*/ 120 w 196"/>
                    <a:gd name="T19" fmla="*/ 36 h 199"/>
                    <a:gd name="T20" fmla="*/ 128 w 196"/>
                    <a:gd name="T21" fmla="*/ 8 h 199"/>
                    <a:gd name="T22" fmla="*/ 118 w 196"/>
                    <a:gd name="T23" fmla="*/ 0 h 199"/>
                    <a:gd name="T24" fmla="*/ 110 w 196"/>
                    <a:gd name="T25" fmla="*/ 28 h 199"/>
                    <a:gd name="T26" fmla="*/ 34 w 196"/>
                    <a:gd name="T27" fmla="*/ 36 h 199"/>
                    <a:gd name="T28" fmla="*/ 43 w 196"/>
                    <a:gd name="T29" fmla="*/ 28 h 199"/>
                    <a:gd name="T30" fmla="*/ 35 w 196"/>
                    <a:gd name="T31" fmla="*/ 0 h 199"/>
                    <a:gd name="T32" fmla="*/ 26 w 196"/>
                    <a:gd name="T33" fmla="*/ 8 h 199"/>
                    <a:gd name="T34" fmla="*/ 34 w 196"/>
                    <a:gd name="T35" fmla="*/ 36 h 199"/>
                    <a:gd name="T36" fmla="*/ 196 w 196"/>
                    <a:gd name="T37" fmla="*/ 199 h 199"/>
                    <a:gd name="T38" fmla="*/ 0 w 196"/>
                    <a:gd name="T39" fmla="*/ 16 h 199"/>
                    <a:gd name="T40" fmla="*/ 20 w 196"/>
                    <a:gd name="T41" fmla="*/ 28 h 199"/>
                    <a:gd name="T42" fmla="*/ 35 w 196"/>
                    <a:gd name="T43" fmla="*/ 42 h 199"/>
                    <a:gd name="T44" fmla="*/ 49 w 196"/>
                    <a:gd name="T45" fmla="*/ 16 h 199"/>
                    <a:gd name="T46" fmla="*/ 62 w 196"/>
                    <a:gd name="T47" fmla="*/ 28 h 199"/>
                    <a:gd name="T48" fmla="*/ 77 w 196"/>
                    <a:gd name="T49" fmla="*/ 42 h 199"/>
                    <a:gd name="T50" fmla="*/ 91 w 196"/>
                    <a:gd name="T51" fmla="*/ 16 h 199"/>
                    <a:gd name="T52" fmla="*/ 104 w 196"/>
                    <a:gd name="T53" fmla="*/ 28 h 199"/>
                    <a:gd name="T54" fmla="*/ 120 w 196"/>
                    <a:gd name="T55" fmla="*/ 42 h 199"/>
                    <a:gd name="T56" fmla="*/ 134 w 196"/>
                    <a:gd name="T57" fmla="*/ 16 h 199"/>
                    <a:gd name="T58" fmla="*/ 146 w 196"/>
                    <a:gd name="T59" fmla="*/ 28 h 199"/>
                    <a:gd name="T60" fmla="*/ 162 w 196"/>
                    <a:gd name="T61" fmla="*/ 42 h 199"/>
                    <a:gd name="T62" fmla="*/ 176 w 196"/>
                    <a:gd name="T63" fmla="*/ 16 h 199"/>
                    <a:gd name="T64" fmla="*/ 188 w 196"/>
                    <a:gd name="T65" fmla="*/ 75 h 199"/>
                    <a:gd name="T66" fmla="*/ 8 w 196"/>
                    <a:gd name="T67" fmla="*/ 191 h 199"/>
                    <a:gd name="T68" fmla="*/ 188 w 196"/>
                    <a:gd name="T69" fmla="*/ 75 h 199"/>
                    <a:gd name="T70" fmla="*/ 94 w 196"/>
                    <a:gd name="T71" fmla="*/ 172 h 199"/>
                    <a:gd name="T72" fmla="*/ 96 w 196"/>
                    <a:gd name="T73" fmla="*/ 161 h 199"/>
                    <a:gd name="T74" fmla="*/ 66 w 196"/>
                    <a:gd name="T75" fmla="*/ 158 h 199"/>
                    <a:gd name="T76" fmla="*/ 75 w 196"/>
                    <a:gd name="T77" fmla="*/ 150 h 199"/>
                    <a:gd name="T78" fmla="*/ 94 w 196"/>
                    <a:gd name="T79" fmla="*/ 128 h 199"/>
                    <a:gd name="T80" fmla="*/ 90 w 196"/>
                    <a:gd name="T81" fmla="*/ 104 h 199"/>
                    <a:gd name="T82" fmla="*/ 55 w 196"/>
                    <a:gd name="T83" fmla="*/ 104 h 199"/>
                    <a:gd name="T84" fmla="*/ 50 w 196"/>
                    <a:gd name="T85" fmla="*/ 123 h 199"/>
                    <a:gd name="T86" fmla="*/ 60 w 196"/>
                    <a:gd name="T87" fmla="*/ 123 h 199"/>
                    <a:gd name="T88" fmla="*/ 64 w 196"/>
                    <a:gd name="T89" fmla="*/ 113 h 199"/>
                    <a:gd name="T90" fmla="*/ 80 w 196"/>
                    <a:gd name="T91" fmla="*/ 113 h 199"/>
                    <a:gd name="T92" fmla="*/ 79 w 196"/>
                    <a:gd name="T93" fmla="*/ 128 h 199"/>
                    <a:gd name="T94" fmla="*/ 53 w 196"/>
                    <a:gd name="T95" fmla="*/ 152 h 199"/>
                    <a:gd name="T96" fmla="*/ 46 w 196"/>
                    <a:gd name="T97" fmla="*/ 169 h 199"/>
                    <a:gd name="T98" fmla="*/ 97 w 196"/>
                    <a:gd name="T99" fmla="*/ 153 h 199"/>
                    <a:gd name="T100" fmla="*/ 98 w 196"/>
                    <a:gd name="T101" fmla="*/ 143 h 199"/>
                    <a:gd name="T102" fmla="*/ 131 w 196"/>
                    <a:gd name="T103" fmla="*/ 98 h 199"/>
                    <a:gd name="T104" fmla="*/ 140 w 196"/>
                    <a:gd name="T105" fmla="*/ 101 h 199"/>
                    <a:gd name="T106" fmla="*/ 147 w 196"/>
                    <a:gd name="T107" fmla="*/ 142 h 199"/>
                    <a:gd name="T108" fmla="*/ 150 w 196"/>
                    <a:gd name="T109" fmla="*/ 153 h 199"/>
                    <a:gd name="T110" fmla="*/ 140 w 196"/>
                    <a:gd name="T111" fmla="*/ 155 h 199"/>
                    <a:gd name="T112" fmla="*/ 138 w 196"/>
                    <a:gd name="T113" fmla="*/ 172 h 199"/>
                    <a:gd name="T114" fmla="*/ 127 w 196"/>
                    <a:gd name="T115" fmla="*/ 169 h 199"/>
                    <a:gd name="T116" fmla="*/ 100 w 196"/>
                    <a:gd name="T117" fmla="*/ 155 h 199"/>
                    <a:gd name="T118" fmla="*/ 113 w 196"/>
                    <a:gd name="T119" fmla="*/ 142 h 199"/>
                    <a:gd name="T120" fmla="*/ 127 w 196"/>
                    <a:gd name="T121" fmla="*/ 12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199">
                      <a:moveTo>
                        <a:pt x="68" y="28"/>
                      </a:moveTo>
                      <a:cubicBezTo>
                        <a:pt x="68" y="8"/>
                        <a:pt x="68" y="8"/>
                        <a:pt x="68" y="8"/>
                      </a:cubicBezTo>
                      <a:cubicBezTo>
                        <a:pt x="68" y="4"/>
                        <a:pt x="72" y="0"/>
                        <a:pt x="76" y="0"/>
                      </a:cubicBezTo>
                      <a:cubicBezTo>
                        <a:pt x="77" y="0"/>
                        <a:pt x="77" y="0"/>
                        <a:pt x="77" y="0"/>
                      </a:cubicBezTo>
                      <a:cubicBezTo>
                        <a:pt x="82" y="0"/>
                        <a:pt x="85" y="4"/>
                        <a:pt x="85" y="8"/>
                      </a:cubicBezTo>
                      <a:cubicBezTo>
                        <a:pt x="85" y="28"/>
                        <a:pt x="85" y="28"/>
                        <a:pt x="85" y="28"/>
                      </a:cubicBezTo>
                      <a:cubicBezTo>
                        <a:pt x="85" y="33"/>
                        <a:pt x="82" y="36"/>
                        <a:pt x="77" y="36"/>
                      </a:cubicBezTo>
                      <a:cubicBezTo>
                        <a:pt x="76" y="36"/>
                        <a:pt x="76" y="36"/>
                        <a:pt x="76" y="36"/>
                      </a:cubicBezTo>
                      <a:cubicBezTo>
                        <a:pt x="72" y="36"/>
                        <a:pt x="68" y="33"/>
                        <a:pt x="68" y="28"/>
                      </a:cubicBezTo>
                      <a:moveTo>
                        <a:pt x="160" y="36"/>
                      </a:moveTo>
                      <a:cubicBezTo>
                        <a:pt x="162" y="36"/>
                        <a:pt x="162" y="36"/>
                        <a:pt x="162" y="36"/>
                      </a:cubicBezTo>
                      <a:cubicBezTo>
                        <a:pt x="166" y="36"/>
                        <a:pt x="170" y="33"/>
                        <a:pt x="170" y="28"/>
                      </a:cubicBezTo>
                      <a:cubicBezTo>
                        <a:pt x="170" y="8"/>
                        <a:pt x="170" y="8"/>
                        <a:pt x="170" y="8"/>
                      </a:cubicBezTo>
                      <a:cubicBezTo>
                        <a:pt x="170" y="4"/>
                        <a:pt x="166" y="0"/>
                        <a:pt x="162" y="0"/>
                      </a:cubicBezTo>
                      <a:cubicBezTo>
                        <a:pt x="160" y="0"/>
                        <a:pt x="160" y="0"/>
                        <a:pt x="160" y="0"/>
                      </a:cubicBezTo>
                      <a:cubicBezTo>
                        <a:pt x="156" y="0"/>
                        <a:pt x="152" y="4"/>
                        <a:pt x="152" y="8"/>
                      </a:cubicBezTo>
                      <a:cubicBezTo>
                        <a:pt x="152" y="28"/>
                        <a:pt x="152" y="28"/>
                        <a:pt x="152" y="28"/>
                      </a:cubicBezTo>
                      <a:cubicBezTo>
                        <a:pt x="152" y="33"/>
                        <a:pt x="156" y="36"/>
                        <a:pt x="160" y="36"/>
                      </a:cubicBezTo>
                      <a:moveTo>
                        <a:pt x="118" y="36"/>
                      </a:moveTo>
                      <a:cubicBezTo>
                        <a:pt x="120" y="36"/>
                        <a:pt x="120" y="36"/>
                        <a:pt x="120" y="36"/>
                      </a:cubicBezTo>
                      <a:cubicBezTo>
                        <a:pt x="124" y="36"/>
                        <a:pt x="128" y="33"/>
                        <a:pt x="128" y="28"/>
                      </a:cubicBezTo>
                      <a:cubicBezTo>
                        <a:pt x="128" y="8"/>
                        <a:pt x="128" y="8"/>
                        <a:pt x="128" y="8"/>
                      </a:cubicBezTo>
                      <a:cubicBezTo>
                        <a:pt x="128" y="4"/>
                        <a:pt x="124" y="0"/>
                        <a:pt x="120" y="0"/>
                      </a:cubicBezTo>
                      <a:cubicBezTo>
                        <a:pt x="118" y="0"/>
                        <a:pt x="118" y="0"/>
                        <a:pt x="118" y="0"/>
                      </a:cubicBezTo>
                      <a:cubicBezTo>
                        <a:pt x="114" y="0"/>
                        <a:pt x="110" y="4"/>
                        <a:pt x="110" y="8"/>
                      </a:cubicBezTo>
                      <a:cubicBezTo>
                        <a:pt x="110" y="28"/>
                        <a:pt x="110" y="28"/>
                        <a:pt x="110" y="28"/>
                      </a:cubicBezTo>
                      <a:cubicBezTo>
                        <a:pt x="110" y="33"/>
                        <a:pt x="114" y="36"/>
                        <a:pt x="118" y="36"/>
                      </a:cubicBezTo>
                      <a:moveTo>
                        <a:pt x="34" y="36"/>
                      </a:moveTo>
                      <a:cubicBezTo>
                        <a:pt x="35" y="36"/>
                        <a:pt x="35" y="36"/>
                        <a:pt x="35" y="36"/>
                      </a:cubicBezTo>
                      <a:cubicBezTo>
                        <a:pt x="40" y="36"/>
                        <a:pt x="43" y="33"/>
                        <a:pt x="43" y="28"/>
                      </a:cubicBezTo>
                      <a:cubicBezTo>
                        <a:pt x="43" y="8"/>
                        <a:pt x="43" y="8"/>
                        <a:pt x="43" y="8"/>
                      </a:cubicBezTo>
                      <a:cubicBezTo>
                        <a:pt x="43" y="4"/>
                        <a:pt x="40" y="0"/>
                        <a:pt x="35" y="0"/>
                      </a:cubicBezTo>
                      <a:cubicBezTo>
                        <a:pt x="34" y="0"/>
                        <a:pt x="34" y="0"/>
                        <a:pt x="34" y="0"/>
                      </a:cubicBezTo>
                      <a:cubicBezTo>
                        <a:pt x="30" y="0"/>
                        <a:pt x="26" y="4"/>
                        <a:pt x="26" y="8"/>
                      </a:cubicBezTo>
                      <a:cubicBezTo>
                        <a:pt x="26" y="28"/>
                        <a:pt x="26" y="28"/>
                        <a:pt x="26" y="28"/>
                      </a:cubicBezTo>
                      <a:cubicBezTo>
                        <a:pt x="26" y="33"/>
                        <a:pt x="30" y="36"/>
                        <a:pt x="34" y="36"/>
                      </a:cubicBezTo>
                      <a:moveTo>
                        <a:pt x="196" y="16"/>
                      </a:moveTo>
                      <a:cubicBezTo>
                        <a:pt x="196" y="199"/>
                        <a:pt x="196" y="199"/>
                        <a:pt x="196" y="199"/>
                      </a:cubicBezTo>
                      <a:cubicBezTo>
                        <a:pt x="0" y="199"/>
                        <a:pt x="0" y="199"/>
                        <a:pt x="0" y="199"/>
                      </a:cubicBezTo>
                      <a:cubicBezTo>
                        <a:pt x="0" y="16"/>
                        <a:pt x="0" y="16"/>
                        <a:pt x="0" y="16"/>
                      </a:cubicBezTo>
                      <a:cubicBezTo>
                        <a:pt x="20" y="16"/>
                        <a:pt x="20" y="16"/>
                        <a:pt x="20" y="16"/>
                      </a:cubicBezTo>
                      <a:cubicBezTo>
                        <a:pt x="20" y="28"/>
                        <a:pt x="20" y="28"/>
                        <a:pt x="20" y="28"/>
                      </a:cubicBezTo>
                      <a:cubicBezTo>
                        <a:pt x="20" y="36"/>
                        <a:pt x="26" y="42"/>
                        <a:pt x="34" y="42"/>
                      </a:cubicBezTo>
                      <a:cubicBezTo>
                        <a:pt x="35" y="42"/>
                        <a:pt x="35" y="42"/>
                        <a:pt x="35" y="42"/>
                      </a:cubicBezTo>
                      <a:cubicBezTo>
                        <a:pt x="43" y="42"/>
                        <a:pt x="49" y="36"/>
                        <a:pt x="49" y="28"/>
                      </a:cubicBezTo>
                      <a:cubicBezTo>
                        <a:pt x="49" y="16"/>
                        <a:pt x="49" y="16"/>
                        <a:pt x="49" y="16"/>
                      </a:cubicBezTo>
                      <a:cubicBezTo>
                        <a:pt x="62" y="16"/>
                        <a:pt x="62" y="16"/>
                        <a:pt x="62" y="16"/>
                      </a:cubicBezTo>
                      <a:cubicBezTo>
                        <a:pt x="62" y="28"/>
                        <a:pt x="62" y="28"/>
                        <a:pt x="62" y="28"/>
                      </a:cubicBezTo>
                      <a:cubicBezTo>
                        <a:pt x="62" y="36"/>
                        <a:pt x="68" y="42"/>
                        <a:pt x="76" y="42"/>
                      </a:cubicBezTo>
                      <a:cubicBezTo>
                        <a:pt x="77" y="42"/>
                        <a:pt x="77" y="42"/>
                        <a:pt x="77" y="42"/>
                      </a:cubicBezTo>
                      <a:cubicBezTo>
                        <a:pt x="85" y="42"/>
                        <a:pt x="91" y="36"/>
                        <a:pt x="91" y="28"/>
                      </a:cubicBezTo>
                      <a:cubicBezTo>
                        <a:pt x="91" y="16"/>
                        <a:pt x="91" y="16"/>
                        <a:pt x="91" y="16"/>
                      </a:cubicBezTo>
                      <a:cubicBezTo>
                        <a:pt x="104" y="16"/>
                        <a:pt x="104" y="16"/>
                        <a:pt x="104" y="16"/>
                      </a:cubicBezTo>
                      <a:cubicBezTo>
                        <a:pt x="104" y="28"/>
                        <a:pt x="104" y="28"/>
                        <a:pt x="104" y="28"/>
                      </a:cubicBezTo>
                      <a:cubicBezTo>
                        <a:pt x="104" y="36"/>
                        <a:pt x="110" y="42"/>
                        <a:pt x="118" y="42"/>
                      </a:cubicBezTo>
                      <a:cubicBezTo>
                        <a:pt x="120" y="42"/>
                        <a:pt x="120" y="42"/>
                        <a:pt x="120" y="42"/>
                      </a:cubicBezTo>
                      <a:cubicBezTo>
                        <a:pt x="127" y="42"/>
                        <a:pt x="134" y="36"/>
                        <a:pt x="134" y="28"/>
                      </a:cubicBezTo>
                      <a:cubicBezTo>
                        <a:pt x="134" y="16"/>
                        <a:pt x="134" y="16"/>
                        <a:pt x="134" y="16"/>
                      </a:cubicBezTo>
                      <a:cubicBezTo>
                        <a:pt x="146" y="16"/>
                        <a:pt x="146" y="16"/>
                        <a:pt x="146" y="16"/>
                      </a:cubicBezTo>
                      <a:cubicBezTo>
                        <a:pt x="146" y="28"/>
                        <a:pt x="146" y="28"/>
                        <a:pt x="146" y="28"/>
                      </a:cubicBezTo>
                      <a:cubicBezTo>
                        <a:pt x="146" y="36"/>
                        <a:pt x="152" y="42"/>
                        <a:pt x="160" y="42"/>
                      </a:cubicBezTo>
                      <a:cubicBezTo>
                        <a:pt x="162" y="42"/>
                        <a:pt x="162" y="42"/>
                        <a:pt x="162" y="42"/>
                      </a:cubicBezTo>
                      <a:cubicBezTo>
                        <a:pt x="169" y="42"/>
                        <a:pt x="176" y="36"/>
                        <a:pt x="176" y="28"/>
                      </a:cubicBezTo>
                      <a:cubicBezTo>
                        <a:pt x="176" y="16"/>
                        <a:pt x="176" y="16"/>
                        <a:pt x="176" y="16"/>
                      </a:cubicBezTo>
                      <a:lnTo>
                        <a:pt x="196" y="16"/>
                      </a:lnTo>
                      <a:close/>
                      <a:moveTo>
                        <a:pt x="188" y="75"/>
                      </a:moveTo>
                      <a:cubicBezTo>
                        <a:pt x="8" y="75"/>
                        <a:pt x="8" y="75"/>
                        <a:pt x="8" y="75"/>
                      </a:cubicBezTo>
                      <a:cubicBezTo>
                        <a:pt x="8" y="191"/>
                        <a:pt x="8" y="191"/>
                        <a:pt x="8" y="191"/>
                      </a:cubicBezTo>
                      <a:cubicBezTo>
                        <a:pt x="188" y="191"/>
                        <a:pt x="188" y="191"/>
                        <a:pt x="188" y="191"/>
                      </a:cubicBezTo>
                      <a:lnTo>
                        <a:pt x="188" y="75"/>
                      </a:lnTo>
                      <a:close/>
                      <a:moveTo>
                        <a:pt x="49" y="172"/>
                      </a:moveTo>
                      <a:cubicBezTo>
                        <a:pt x="94" y="172"/>
                        <a:pt x="94" y="172"/>
                        <a:pt x="94" y="172"/>
                      </a:cubicBezTo>
                      <a:cubicBezTo>
                        <a:pt x="95" y="172"/>
                        <a:pt x="96" y="170"/>
                        <a:pt x="96" y="169"/>
                      </a:cubicBezTo>
                      <a:cubicBezTo>
                        <a:pt x="96" y="161"/>
                        <a:pt x="96" y="161"/>
                        <a:pt x="96" y="161"/>
                      </a:cubicBezTo>
                      <a:cubicBezTo>
                        <a:pt x="96" y="159"/>
                        <a:pt x="95" y="158"/>
                        <a:pt x="94" y="158"/>
                      </a:cubicBezTo>
                      <a:cubicBezTo>
                        <a:pt x="66" y="158"/>
                        <a:pt x="66" y="158"/>
                        <a:pt x="66" y="158"/>
                      </a:cubicBezTo>
                      <a:cubicBezTo>
                        <a:pt x="66" y="158"/>
                        <a:pt x="66" y="158"/>
                        <a:pt x="66" y="158"/>
                      </a:cubicBezTo>
                      <a:cubicBezTo>
                        <a:pt x="67" y="157"/>
                        <a:pt x="70" y="154"/>
                        <a:pt x="75" y="150"/>
                      </a:cubicBezTo>
                      <a:cubicBezTo>
                        <a:pt x="81" y="145"/>
                        <a:pt x="86" y="140"/>
                        <a:pt x="88" y="137"/>
                      </a:cubicBezTo>
                      <a:cubicBezTo>
                        <a:pt x="91" y="134"/>
                        <a:pt x="93" y="131"/>
                        <a:pt x="94" y="128"/>
                      </a:cubicBezTo>
                      <a:cubicBezTo>
                        <a:pt x="96" y="125"/>
                        <a:pt x="96" y="122"/>
                        <a:pt x="96" y="119"/>
                      </a:cubicBezTo>
                      <a:cubicBezTo>
                        <a:pt x="96" y="113"/>
                        <a:pt x="94" y="108"/>
                        <a:pt x="90" y="104"/>
                      </a:cubicBezTo>
                      <a:cubicBezTo>
                        <a:pt x="85" y="100"/>
                        <a:pt x="79" y="98"/>
                        <a:pt x="72" y="98"/>
                      </a:cubicBezTo>
                      <a:cubicBezTo>
                        <a:pt x="65" y="98"/>
                        <a:pt x="59" y="100"/>
                        <a:pt x="55" y="104"/>
                      </a:cubicBezTo>
                      <a:cubicBezTo>
                        <a:pt x="51" y="107"/>
                        <a:pt x="48" y="113"/>
                        <a:pt x="48" y="120"/>
                      </a:cubicBezTo>
                      <a:cubicBezTo>
                        <a:pt x="47" y="121"/>
                        <a:pt x="48" y="123"/>
                        <a:pt x="50" y="123"/>
                      </a:cubicBezTo>
                      <a:cubicBezTo>
                        <a:pt x="58" y="124"/>
                        <a:pt x="58" y="124"/>
                        <a:pt x="58" y="124"/>
                      </a:cubicBezTo>
                      <a:cubicBezTo>
                        <a:pt x="59" y="124"/>
                        <a:pt x="60" y="123"/>
                        <a:pt x="60" y="123"/>
                      </a:cubicBezTo>
                      <a:cubicBezTo>
                        <a:pt x="61" y="122"/>
                        <a:pt x="61" y="122"/>
                        <a:pt x="61" y="121"/>
                      </a:cubicBezTo>
                      <a:cubicBezTo>
                        <a:pt x="61" y="117"/>
                        <a:pt x="62" y="115"/>
                        <a:pt x="64" y="113"/>
                      </a:cubicBezTo>
                      <a:cubicBezTo>
                        <a:pt x="66" y="111"/>
                        <a:pt x="69" y="110"/>
                        <a:pt x="72" y="110"/>
                      </a:cubicBezTo>
                      <a:cubicBezTo>
                        <a:pt x="75" y="110"/>
                        <a:pt x="78" y="111"/>
                        <a:pt x="80" y="113"/>
                      </a:cubicBezTo>
                      <a:cubicBezTo>
                        <a:pt x="81" y="114"/>
                        <a:pt x="82" y="117"/>
                        <a:pt x="82" y="119"/>
                      </a:cubicBezTo>
                      <a:cubicBezTo>
                        <a:pt x="82" y="122"/>
                        <a:pt x="81" y="125"/>
                        <a:pt x="79" y="128"/>
                      </a:cubicBezTo>
                      <a:cubicBezTo>
                        <a:pt x="76" y="131"/>
                        <a:pt x="72" y="136"/>
                        <a:pt x="64" y="142"/>
                      </a:cubicBezTo>
                      <a:cubicBezTo>
                        <a:pt x="59" y="146"/>
                        <a:pt x="56" y="149"/>
                        <a:pt x="53" y="152"/>
                      </a:cubicBezTo>
                      <a:cubicBezTo>
                        <a:pt x="50" y="156"/>
                        <a:pt x="48" y="159"/>
                        <a:pt x="47" y="162"/>
                      </a:cubicBezTo>
                      <a:cubicBezTo>
                        <a:pt x="46" y="164"/>
                        <a:pt x="46" y="167"/>
                        <a:pt x="46" y="169"/>
                      </a:cubicBezTo>
                      <a:cubicBezTo>
                        <a:pt x="46" y="170"/>
                        <a:pt x="47" y="172"/>
                        <a:pt x="49" y="172"/>
                      </a:cubicBezTo>
                      <a:moveTo>
                        <a:pt x="97" y="153"/>
                      </a:moveTo>
                      <a:cubicBezTo>
                        <a:pt x="97" y="145"/>
                        <a:pt x="97" y="145"/>
                        <a:pt x="97" y="145"/>
                      </a:cubicBezTo>
                      <a:cubicBezTo>
                        <a:pt x="97" y="144"/>
                        <a:pt x="97" y="144"/>
                        <a:pt x="98" y="143"/>
                      </a:cubicBezTo>
                      <a:cubicBezTo>
                        <a:pt x="129" y="99"/>
                        <a:pt x="129" y="99"/>
                        <a:pt x="129" y="99"/>
                      </a:cubicBezTo>
                      <a:cubicBezTo>
                        <a:pt x="129" y="99"/>
                        <a:pt x="130" y="98"/>
                        <a:pt x="131" y="98"/>
                      </a:cubicBezTo>
                      <a:cubicBezTo>
                        <a:pt x="138" y="98"/>
                        <a:pt x="138" y="98"/>
                        <a:pt x="138" y="98"/>
                      </a:cubicBezTo>
                      <a:cubicBezTo>
                        <a:pt x="139" y="98"/>
                        <a:pt x="140" y="99"/>
                        <a:pt x="140" y="101"/>
                      </a:cubicBezTo>
                      <a:cubicBezTo>
                        <a:pt x="140" y="142"/>
                        <a:pt x="140" y="142"/>
                        <a:pt x="140" y="142"/>
                      </a:cubicBezTo>
                      <a:cubicBezTo>
                        <a:pt x="147" y="142"/>
                        <a:pt x="147" y="142"/>
                        <a:pt x="147" y="142"/>
                      </a:cubicBezTo>
                      <a:cubicBezTo>
                        <a:pt x="148" y="142"/>
                        <a:pt x="150" y="143"/>
                        <a:pt x="150" y="145"/>
                      </a:cubicBezTo>
                      <a:cubicBezTo>
                        <a:pt x="150" y="153"/>
                        <a:pt x="150" y="153"/>
                        <a:pt x="150" y="153"/>
                      </a:cubicBezTo>
                      <a:cubicBezTo>
                        <a:pt x="150" y="154"/>
                        <a:pt x="148" y="155"/>
                        <a:pt x="147" y="155"/>
                      </a:cubicBezTo>
                      <a:cubicBezTo>
                        <a:pt x="140" y="155"/>
                        <a:pt x="140" y="155"/>
                        <a:pt x="140" y="155"/>
                      </a:cubicBezTo>
                      <a:cubicBezTo>
                        <a:pt x="140" y="169"/>
                        <a:pt x="140" y="169"/>
                        <a:pt x="140" y="169"/>
                      </a:cubicBezTo>
                      <a:cubicBezTo>
                        <a:pt x="140" y="170"/>
                        <a:pt x="139" y="172"/>
                        <a:pt x="138" y="172"/>
                      </a:cubicBezTo>
                      <a:cubicBezTo>
                        <a:pt x="129" y="172"/>
                        <a:pt x="129" y="172"/>
                        <a:pt x="129" y="172"/>
                      </a:cubicBezTo>
                      <a:cubicBezTo>
                        <a:pt x="128" y="172"/>
                        <a:pt x="127" y="170"/>
                        <a:pt x="127" y="169"/>
                      </a:cubicBezTo>
                      <a:cubicBezTo>
                        <a:pt x="127" y="155"/>
                        <a:pt x="127" y="155"/>
                        <a:pt x="127" y="155"/>
                      </a:cubicBezTo>
                      <a:cubicBezTo>
                        <a:pt x="100" y="155"/>
                        <a:pt x="100" y="155"/>
                        <a:pt x="100" y="155"/>
                      </a:cubicBezTo>
                      <a:cubicBezTo>
                        <a:pt x="98" y="155"/>
                        <a:pt x="97" y="154"/>
                        <a:pt x="97" y="153"/>
                      </a:cubicBezTo>
                      <a:moveTo>
                        <a:pt x="113" y="142"/>
                      </a:moveTo>
                      <a:cubicBezTo>
                        <a:pt x="127" y="142"/>
                        <a:pt x="127" y="142"/>
                        <a:pt x="127" y="142"/>
                      </a:cubicBezTo>
                      <a:cubicBezTo>
                        <a:pt x="127" y="122"/>
                        <a:pt x="127" y="122"/>
                        <a:pt x="127" y="122"/>
                      </a:cubicBezTo>
                      <a:lnTo>
                        <a:pt x="113" y="142"/>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51A3A"/>
                    </a:solidFill>
                    <a:latin typeface="Palatino Linotype" panose="02040502050505030304" pitchFamily="18" charset="0"/>
                  </a:endParaRPr>
                </a:p>
              </p:txBody>
            </p:sp>
            <p:sp>
              <p:nvSpPr>
                <p:cNvPr id="92" name="Freeform 40">
                  <a:extLst>
                    <a:ext uri="{FF2B5EF4-FFF2-40B4-BE49-F238E27FC236}">
                      <a16:creationId xmlns:a16="http://schemas.microsoft.com/office/drawing/2014/main" id="{77499EFD-4F7E-4B4B-8B02-BE2118335FF4}"/>
                    </a:ext>
                  </a:extLst>
                </p:cNvPr>
                <p:cNvSpPr>
                  <a:spLocks noChangeAspect="1" noEditPoints="1"/>
                </p:cNvSpPr>
                <p:nvPr/>
              </p:nvSpPr>
              <p:spPr bwMode="auto">
                <a:xfrm>
                  <a:off x="5775696" y="3903360"/>
                  <a:ext cx="300105" cy="270000"/>
                </a:xfrm>
                <a:custGeom>
                  <a:avLst/>
                  <a:gdLst>
                    <a:gd name="T0" fmla="*/ 192 w 198"/>
                    <a:gd name="T1" fmla="*/ 19 h 198"/>
                    <a:gd name="T2" fmla="*/ 184 w 198"/>
                    <a:gd name="T3" fmla="*/ 17 h 198"/>
                    <a:gd name="T4" fmla="*/ 190 w 198"/>
                    <a:gd name="T5" fmla="*/ 22 h 198"/>
                    <a:gd name="T6" fmla="*/ 177 w 198"/>
                    <a:gd name="T7" fmla="*/ 25 h 198"/>
                    <a:gd name="T8" fmla="*/ 182 w 198"/>
                    <a:gd name="T9" fmla="*/ 29 h 198"/>
                    <a:gd name="T10" fmla="*/ 169 w 198"/>
                    <a:gd name="T11" fmla="*/ 33 h 198"/>
                    <a:gd name="T12" fmla="*/ 98 w 198"/>
                    <a:gd name="T13" fmla="*/ 104 h 198"/>
                    <a:gd name="T14" fmla="*/ 94 w 198"/>
                    <a:gd name="T15" fmla="*/ 100 h 198"/>
                    <a:gd name="T16" fmla="*/ 165 w 198"/>
                    <a:gd name="T17" fmla="*/ 29 h 198"/>
                    <a:gd name="T18" fmla="*/ 168 w 198"/>
                    <a:gd name="T19" fmla="*/ 16 h 198"/>
                    <a:gd name="T20" fmla="*/ 173 w 198"/>
                    <a:gd name="T21" fmla="*/ 21 h 198"/>
                    <a:gd name="T22" fmla="*/ 176 w 198"/>
                    <a:gd name="T23" fmla="*/ 8 h 198"/>
                    <a:gd name="T24" fmla="*/ 181 w 198"/>
                    <a:gd name="T25" fmla="*/ 14 h 198"/>
                    <a:gd name="T26" fmla="*/ 178 w 198"/>
                    <a:gd name="T27" fmla="*/ 5 h 198"/>
                    <a:gd name="T28" fmla="*/ 186 w 198"/>
                    <a:gd name="T29" fmla="*/ 8 h 198"/>
                    <a:gd name="T30" fmla="*/ 193 w 198"/>
                    <a:gd name="T31" fmla="*/ 9 h 198"/>
                    <a:gd name="T32" fmla="*/ 198 w 198"/>
                    <a:gd name="T33" fmla="*/ 14 h 198"/>
                    <a:gd name="T34" fmla="*/ 104 w 198"/>
                    <a:gd name="T35" fmla="*/ 81 h 198"/>
                    <a:gd name="T36" fmla="*/ 71 w 198"/>
                    <a:gd name="T37" fmla="*/ 103 h 198"/>
                    <a:gd name="T38" fmla="*/ 119 w 198"/>
                    <a:gd name="T39" fmla="*/ 103 h 198"/>
                    <a:gd name="T40" fmla="*/ 102 w 198"/>
                    <a:gd name="T41" fmla="*/ 108 h 198"/>
                    <a:gd name="T42" fmla="*/ 96 w 198"/>
                    <a:gd name="T43" fmla="*/ 111 h 198"/>
                    <a:gd name="T44" fmla="*/ 87 w 198"/>
                    <a:gd name="T45" fmla="*/ 103 h 198"/>
                    <a:gd name="T46" fmla="*/ 90 w 198"/>
                    <a:gd name="T47" fmla="*/ 96 h 198"/>
                    <a:gd name="T48" fmla="*/ 95 w 198"/>
                    <a:gd name="T49" fmla="*/ 44 h 198"/>
                    <a:gd name="T50" fmla="*/ 95 w 198"/>
                    <a:gd name="T51" fmla="*/ 162 h 198"/>
                    <a:gd name="T52" fmla="*/ 143 w 198"/>
                    <a:gd name="T53" fmla="*/ 68 h 198"/>
                    <a:gd name="T54" fmla="*/ 138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4"/>
                      </a:moveTo>
                      <a:cubicBezTo>
                        <a:pt x="192" y="19"/>
                        <a:pt x="192" y="19"/>
                        <a:pt x="192" y="19"/>
                      </a:cubicBezTo>
                      <a:cubicBezTo>
                        <a:pt x="185" y="17"/>
                        <a:pt x="185" y="17"/>
                        <a:pt x="185" y="17"/>
                      </a:cubicBezTo>
                      <a:cubicBezTo>
                        <a:pt x="184" y="17"/>
                        <a:pt x="184" y="17"/>
                        <a:pt x="184" y="17"/>
                      </a:cubicBezTo>
                      <a:cubicBezTo>
                        <a:pt x="183" y="19"/>
                        <a:pt x="183" y="19"/>
                        <a:pt x="183" y="19"/>
                      </a:cubicBezTo>
                      <a:cubicBezTo>
                        <a:pt x="190" y="22"/>
                        <a:pt x="190" y="22"/>
                        <a:pt x="190" y="22"/>
                      </a:cubicBezTo>
                      <a:cubicBezTo>
                        <a:pt x="184" y="27"/>
                        <a:pt x="184" y="27"/>
                        <a:pt x="184" y="27"/>
                      </a:cubicBezTo>
                      <a:cubicBezTo>
                        <a:pt x="177" y="25"/>
                        <a:pt x="177" y="25"/>
                        <a:pt x="177" y="25"/>
                      </a:cubicBezTo>
                      <a:cubicBezTo>
                        <a:pt x="175" y="27"/>
                        <a:pt x="175" y="27"/>
                        <a:pt x="175" y="27"/>
                      </a:cubicBezTo>
                      <a:cubicBezTo>
                        <a:pt x="182" y="29"/>
                        <a:pt x="182" y="29"/>
                        <a:pt x="182" y="29"/>
                      </a:cubicBezTo>
                      <a:cubicBezTo>
                        <a:pt x="176" y="35"/>
                        <a:pt x="176" y="35"/>
                        <a:pt x="176" y="35"/>
                      </a:cubicBezTo>
                      <a:cubicBezTo>
                        <a:pt x="169" y="33"/>
                        <a:pt x="169" y="33"/>
                        <a:pt x="169" y="33"/>
                      </a:cubicBezTo>
                      <a:cubicBezTo>
                        <a:pt x="106" y="95"/>
                        <a:pt x="106" y="95"/>
                        <a:pt x="106" y="95"/>
                      </a:cubicBezTo>
                      <a:cubicBezTo>
                        <a:pt x="98" y="104"/>
                        <a:pt x="98" y="104"/>
                        <a:pt x="98" y="104"/>
                      </a:cubicBezTo>
                      <a:cubicBezTo>
                        <a:pt x="97" y="105"/>
                        <a:pt x="95" y="105"/>
                        <a:pt x="94" y="104"/>
                      </a:cubicBezTo>
                      <a:cubicBezTo>
                        <a:pt x="93" y="103"/>
                        <a:pt x="93" y="101"/>
                        <a:pt x="94" y="100"/>
                      </a:cubicBezTo>
                      <a:cubicBezTo>
                        <a:pt x="103" y="92"/>
                        <a:pt x="103" y="92"/>
                        <a:pt x="103" y="92"/>
                      </a:cubicBezTo>
                      <a:cubicBezTo>
                        <a:pt x="165" y="29"/>
                        <a:pt x="165" y="29"/>
                        <a:pt x="165" y="29"/>
                      </a:cubicBezTo>
                      <a:cubicBezTo>
                        <a:pt x="163" y="21"/>
                        <a:pt x="163" y="21"/>
                        <a:pt x="163" y="21"/>
                      </a:cubicBezTo>
                      <a:cubicBezTo>
                        <a:pt x="168" y="16"/>
                        <a:pt x="168" y="16"/>
                        <a:pt x="168" y="16"/>
                      </a:cubicBezTo>
                      <a:cubicBezTo>
                        <a:pt x="171" y="24"/>
                        <a:pt x="171" y="24"/>
                        <a:pt x="171" y="24"/>
                      </a:cubicBezTo>
                      <a:cubicBezTo>
                        <a:pt x="173" y="21"/>
                        <a:pt x="173" y="21"/>
                        <a:pt x="173" y="21"/>
                      </a:cubicBezTo>
                      <a:cubicBezTo>
                        <a:pt x="170" y="13"/>
                        <a:pt x="170" y="13"/>
                        <a:pt x="170" y="13"/>
                      </a:cubicBezTo>
                      <a:cubicBezTo>
                        <a:pt x="176" y="8"/>
                        <a:pt x="176" y="8"/>
                        <a:pt x="176" y="8"/>
                      </a:cubicBezTo>
                      <a:cubicBezTo>
                        <a:pt x="178" y="16"/>
                        <a:pt x="178" y="16"/>
                        <a:pt x="178" y="16"/>
                      </a:cubicBezTo>
                      <a:cubicBezTo>
                        <a:pt x="181" y="14"/>
                        <a:pt x="181" y="14"/>
                        <a:pt x="181" y="14"/>
                      </a:cubicBezTo>
                      <a:cubicBezTo>
                        <a:pt x="181" y="13"/>
                        <a:pt x="181" y="13"/>
                        <a:pt x="181" y="13"/>
                      </a:cubicBezTo>
                      <a:cubicBezTo>
                        <a:pt x="178" y="5"/>
                        <a:pt x="178" y="5"/>
                        <a:pt x="178" y="5"/>
                      </a:cubicBezTo>
                      <a:cubicBezTo>
                        <a:pt x="184" y="0"/>
                        <a:pt x="184" y="0"/>
                        <a:pt x="184" y="0"/>
                      </a:cubicBezTo>
                      <a:cubicBezTo>
                        <a:pt x="186" y="8"/>
                        <a:pt x="186" y="8"/>
                        <a:pt x="186" y="8"/>
                      </a:cubicBezTo>
                      <a:cubicBezTo>
                        <a:pt x="189" y="5"/>
                        <a:pt x="189" y="5"/>
                        <a:pt x="189" y="5"/>
                      </a:cubicBezTo>
                      <a:cubicBezTo>
                        <a:pt x="193" y="9"/>
                        <a:pt x="193" y="9"/>
                        <a:pt x="193" y="9"/>
                      </a:cubicBezTo>
                      <a:cubicBezTo>
                        <a:pt x="190" y="11"/>
                        <a:pt x="190" y="11"/>
                        <a:pt x="190" y="11"/>
                      </a:cubicBezTo>
                      <a:lnTo>
                        <a:pt x="198" y="14"/>
                      </a:lnTo>
                      <a:close/>
                      <a:moveTo>
                        <a:pt x="90" y="96"/>
                      </a:moveTo>
                      <a:cubicBezTo>
                        <a:pt x="104" y="81"/>
                        <a:pt x="104" y="81"/>
                        <a:pt x="104" y="81"/>
                      </a:cubicBezTo>
                      <a:cubicBezTo>
                        <a:pt x="102" y="80"/>
                        <a:pt x="98" y="79"/>
                        <a:pt x="95" y="79"/>
                      </a:cubicBezTo>
                      <a:cubicBezTo>
                        <a:pt x="82" y="79"/>
                        <a:pt x="71" y="90"/>
                        <a:pt x="71" y="103"/>
                      </a:cubicBezTo>
                      <a:cubicBezTo>
                        <a:pt x="71" y="116"/>
                        <a:pt x="82" y="127"/>
                        <a:pt x="95" y="127"/>
                      </a:cubicBezTo>
                      <a:cubicBezTo>
                        <a:pt x="108" y="127"/>
                        <a:pt x="119" y="116"/>
                        <a:pt x="119" y="103"/>
                      </a:cubicBezTo>
                      <a:cubicBezTo>
                        <a:pt x="119" y="100"/>
                        <a:pt x="118" y="96"/>
                        <a:pt x="117" y="94"/>
                      </a:cubicBezTo>
                      <a:cubicBezTo>
                        <a:pt x="102" y="108"/>
                        <a:pt x="102" y="108"/>
                        <a:pt x="102" y="108"/>
                      </a:cubicBezTo>
                      <a:cubicBezTo>
                        <a:pt x="101" y="110"/>
                        <a:pt x="98" y="111"/>
                        <a:pt x="96" y="111"/>
                      </a:cubicBezTo>
                      <a:cubicBezTo>
                        <a:pt x="96" y="111"/>
                        <a:pt x="96" y="111"/>
                        <a:pt x="96" y="111"/>
                      </a:cubicBezTo>
                      <a:cubicBezTo>
                        <a:pt x="96" y="111"/>
                        <a:pt x="95" y="111"/>
                        <a:pt x="95" y="111"/>
                      </a:cubicBezTo>
                      <a:cubicBezTo>
                        <a:pt x="91" y="111"/>
                        <a:pt x="87" y="107"/>
                        <a:pt x="87" y="103"/>
                      </a:cubicBezTo>
                      <a:cubicBezTo>
                        <a:pt x="87" y="103"/>
                        <a:pt x="87" y="103"/>
                        <a:pt x="87" y="103"/>
                      </a:cubicBezTo>
                      <a:cubicBezTo>
                        <a:pt x="87" y="100"/>
                        <a:pt x="88" y="98"/>
                        <a:pt x="90" y="96"/>
                      </a:cubicBezTo>
                      <a:close/>
                      <a:moveTo>
                        <a:pt x="130" y="55"/>
                      </a:moveTo>
                      <a:cubicBezTo>
                        <a:pt x="120" y="48"/>
                        <a:pt x="108" y="44"/>
                        <a:pt x="95" y="44"/>
                      </a:cubicBezTo>
                      <a:cubicBezTo>
                        <a:pt x="62" y="44"/>
                        <a:pt x="36" y="70"/>
                        <a:pt x="36" y="103"/>
                      </a:cubicBezTo>
                      <a:cubicBezTo>
                        <a:pt x="36" y="136"/>
                        <a:pt x="62" y="162"/>
                        <a:pt x="95" y="162"/>
                      </a:cubicBezTo>
                      <a:cubicBezTo>
                        <a:pt x="128" y="162"/>
                        <a:pt x="154" y="136"/>
                        <a:pt x="154" y="103"/>
                      </a:cubicBezTo>
                      <a:cubicBezTo>
                        <a:pt x="154" y="90"/>
                        <a:pt x="150" y="78"/>
                        <a:pt x="143" y="68"/>
                      </a:cubicBezTo>
                      <a:cubicBezTo>
                        <a:pt x="131" y="79"/>
                        <a:pt x="131" y="79"/>
                        <a:pt x="131" y="79"/>
                      </a:cubicBezTo>
                      <a:cubicBezTo>
                        <a:pt x="136" y="86"/>
                        <a:pt x="138" y="94"/>
                        <a:pt x="138" y="103"/>
                      </a:cubicBezTo>
                      <a:cubicBezTo>
                        <a:pt x="138" y="127"/>
                        <a:pt x="119" y="146"/>
                        <a:pt x="95" y="146"/>
                      </a:cubicBezTo>
                      <a:cubicBezTo>
                        <a:pt x="71" y="146"/>
                        <a:pt x="52" y="127"/>
                        <a:pt x="52" y="103"/>
                      </a:cubicBezTo>
                      <a:cubicBezTo>
                        <a:pt x="52" y="79"/>
                        <a:pt x="71" y="60"/>
                        <a:pt x="95" y="60"/>
                      </a:cubicBezTo>
                      <a:cubicBezTo>
                        <a:pt x="104" y="60"/>
                        <a:pt x="112" y="62"/>
                        <a:pt x="119" y="67"/>
                      </a:cubicBezTo>
                      <a:lnTo>
                        <a:pt x="130" y="55"/>
                      </a:lnTo>
                      <a:close/>
                      <a:moveTo>
                        <a:pt x="157" y="54"/>
                      </a:moveTo>
                      <a:cubicBezTo>
                        <a:pt x="167" y="67"/>
                        <a:pt x="174" y="84"/>
                        <a:pt x="174" y="103"/>
                      </a:cubicBezTo>
                      <a:cubicBezTo>
                        <a:pt x="174" y="147"/>
                        <a:pt x="139" y="182"/>
                        <a:pt x="95" y="182"/>
                      </a:cubicBezTo>
                      <a:cubicBezTo>
                        <a:pt x="52" y="182"/>
                        <a:pt x="16" y="147"/>
                        <a:pt x="16" y="103"/>
                      </a:cubicBezTo>
                      <a:cubicBezTo>
                        <a:pt x="16" y="59"/>
                        <a:pt x="52" y="24"/>
                        <a:pt x="95" y="24"/>
                      </a:cubicBezTo>
                      <a:cubicBezTo>
                        <a:pt x="114" y="24"/>
                        <a:pt x="131" y="31"/>
                        <a:pt x="144" y="41"/>
                      </a:cubicBezTo>
                      <a:cubicBezTo>
                        <a:pt x="156" y="30"/>
                        <a:pt x="156" y="30"/>
                        <a:pt x="156" y="30"/>
                      </a:cubicBezTo>
                      <a:cubicBezTo>
                        <a:pt x="139" y="16"/>
                        <a:pt x="118" y="8"/>
                        <a:pt x="95" y="8"/>
                      </a:cubicBezTo>
                      <a:cubicBezTo>
                        <a:pt x="43" y="8"/>
                        <a:pt x="0" y="51"/>
                        <a:pt x="0" y="103"/>
                      </a:cubicBezTo>
                      <a:cubicBezTo>
                        <a:pt x="0" y="155"/>
                        <a:pt x="43" y="198"/>
                        <a:pt x="95" y="198"/>
                      </a:cubicBezTo>
                      <a:cubicBezTo>
                        <a:pt x="147" y="198"/>
                        <a:pt x="190" y="155"/>
                        <a:pt x="190" y="103"/>
                      </a:cubicBezTo>
                      <a:cubicBezTo>
                        <a:pt x="190" y="80"/>
                        <a:pt x="182" y="59"/>
                        <a:pt x="168" y="42"/>
                      </a:cubicBezTo>
                      <a:lnTo>
                        <a:pt x="157" y="54"/>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Palatino Linotype" panose="02040502050505030304" pitchFamily="18" charset="0"/>
                  </a:endParaRPr>
                </a:p>
              </p:txBody>
            </p:sp>
            <p:sp>
              <p:nvSpPr>
                <p:cNvPr id="93" name="Freeform 18">
                  <a:extLst>
                    <a:ext uri="{FF2B5EF4-FFF2-40B4-BE49-F238E27FC236}">
                      <a16:creationId xmlns:a16="http://schemas.microsoft.com/office/drawing/2014/main" id="{ECDF9F27-31EC-424D-B76C-77345B3BC518}"/>
                    </a:ext>
                  </a:extLst>
                </p:cNvPr>
                <p:cNvSpPr>
                  <a:spLocks noChangeAspect="1" noEditPoints="1"/>
                </p:cNvSpPr>
                <p:nvPr/>
              </p:nvSpPr>
              <p:spPr bwMode="auto">
                <a:xfrm>
                  <a:off x="4166744" y="4374727"/>
                  <a:ext cx="288000" cy="229279"/>
                </a:xfrm>
                <a:custGeom>
                  <a:avLst/>
                  <a:gdLst>
                    <a:gd name="T0" fmla="*/ 97 w 193"/>
                    <a:gd name="T1" fmla="*/ 82 h 166"/>
                    <a:gd name="T2" fmla="*/ 113 w 193"/>
                    <a:gd name="T3" fmla="*/ 91 h 166"/>
                    <a:gd name="T4" fmla="*/ 193 w 193"/>
                    <a:gd name="T5" fmla="*/ 61 h 166"/>
                    <a:gd name="T6" fmla="*/ 193 w 193"/>
                    <a:gd name="T7" fmla="*/ 27 h 166"/>
                    <a:gd name="T8" fmla="*/ 179 w 193"/>
                    <a:gd name="T9" fmla="*/ 27 h 166"/>
                    <a:gd name="T10" fmla="*/ 179 w 193"/>
                    <a:gd name="T11" fmla="*/ 25 h 166"/>
                    <a:gd name="T12" fmla="*/ 158 w 193"/>
                    <a:gd name="T13" fmla="*/ 25 h 166"/>
                    <a:gd name="T14" fmla="*/ 158 w 193"/>
                    <a:gd name="T15" fmla="*/ 27 h 166"/>
                    <a:gd name="T16" fmla="*/ 140 w 193"/>
                    <a:gd name="T17" fmla="*/ 27 h 166"/>
                    <a:gd name="T18" fmla="*/ 140 w 193"/>
                    <a:gd name="T19" fmla="*/ 14 h 166"/>
                    <a:gd name="T20" fmla="*/ 128 w 193"/>
                    <a:gd name="T21" fmla="*/ 2 h 166"/>
                    <a:gd name="T22" fmla="*/ 119 w 193"/>
                    <a:gd name="T23" fmla="*/ 2 h 166"/>
                    <a:gd name="T24" fmla="*/ 119 w 193"/>
                    <a:gd name="T25" fmla="*/ 0 h 166"/>
                    <a:gd name="T26" fmla="*/ 74 w 193"/>
                    <a:gd name="T27" fmla="*/ 0 h 166"/>
                    <a:gd name="T28" fmla="*/ 74 w 193"/>
                    <a:gd name="T29" fmla="*/ 2 h 166"/>
                    <a:gd name="T30" fmla="*/ 65 w 193"/>
                    <a:gd name="T31" fmla="*/ 2 h 166"/>
                    <a:gd name="T32" fmla="*/ 53 w 193"/>
                    <a:gd name="T33" fmla="*/ 14 h 166"/>
                    <a:gd name="T34" fmla="*/ 53 w 193"/>
                    <a:gd name="T35" fmla="*/ 27 h 166"/>
                    <a:gd name="T36" fmla="*/ 35 w 193"/>
                    <a:gd name="T37" fmla="*/ 27 h 166"/>
                    <a:gd name="T38" fmla="*/ 35 w 193"/>
                    <a:gd name="T39" fmla="*/ 25 h 166"/>
                    <a:gd name="T40" fmla="*/ 14 w 193"/>
                    <a:gd name="T41" fmla="*/ 25 h 166"/>
                    <a:gd name="T42" fmla="*/ 14 w 193"/>
                    <a:gd name="T43" fmla="*/ 27 h 166"/>
                    <a:gd name="T44" fmla="*/ 0 w 193"/>
                    <a:gd name="T45" fmla="*/ 27 h 166"/>
                    <a:gd name="T46" fmla="*/ 0 w 193"/>
                    <a:gd name="T47" fmla="*/ 61 h 166"/>
                    <a:gd name="T48" fmla="*/ 81 w 193"/>
                    <a:gd name="T49" fmla="*/ 91 h 166"/>
                    <a:gd name="T50" fmla="*/ 97 w 193"/>
                    <a:gd name="T51" fmla="*/ 82 h 166"/>
                    <a:gd name="T52" fmla="*/ 61 w 193"/>
                    <a:gd name="T53" fmla="*/ 14 h 166"/>
                    <a:gd name="T54" fmla="*/ 65 w 193"/>
                    <a:gd name="T55" fmla="*/ 10 h 166"/>
                    <a:gd name="T56" fmla="*/ 74 w 193"/>
                    <a:gd name="T57" fmla="*/ 10 h 166"/>
                    <a:gd name="T58" fmla="*/ 74 w 193"/>
                    <a:gd name="T59" fmla="*/ 12 h 166"/>
                    <a:gd name="T60" fmla="*/ 119 w 193"/>
                    <a:gd name="T61" fmla="*/ 12 h 166"/>
                    <a:gd name="T62" fmla="*/ 119 w 193"/>
                    <a:gd name="T63" fmla="*/ 10 h 166"/>
                    <a:gd name="T64" fmla="*/ 128 w 193"/>
                    <a:gd name="T65" fmla="*/ 10 h 166"/>
                    <a:gd name="T66" fmla="*/ 132 w 193"/>
                    <a:gd name="T67" fmla="*/ 14 h 166"/>
                    <a:gd name="T68" fmla="*/ 132 w 193"/>
                    <a:gd name="T69" fmla="*/ 27 h 166"/>
                    <a:gd name="T70" fmla="*/ 61 w 193"/>
                    <a:gd name="T71" fmla="*/ 27 h 166"/>
                    <a:gd name="T72" fmla="*/ 61 w 193"/>
                    <a:gd name="T73" fmla="*/ 14 h 166"/>
                    <a:gd name="T74" fmla="*/ 193 w 193"/>
                    <a:gd name="T75" fmla="*/ 70 h 166"/>
                    <a:gd name="T76" fmla="*/ 193 w 193"/>
                    <a:gd name="T77" fmla="*/ 166 h 166"/>
                    <a:gd name="T78" fmla="*/ 0 w 193"/>
                    <a:gd name="T79" fmla="*/ 166 h 166"/>
                    <a:gd name="T80" fmla="*/ 0 w 193"/>
                    <a:gd name="T81" fmla="*/ 70 h 166"/>
                    <a:gd name="T82" fmla="*/ 78 w 193"/>
                    <a:gd name="T83" fmla="*/ 101 h 166"/>
                    <a:gd name="T84" fmla="*/ 97 w 193"/>
                    <a:gd name="T85" fmla="*/ 120 h 166"/>
                    <a:gd name="T86" fmla="*/ 116 w 193"/>
                    <a:gd name="T87" fmla="*/ 101 h 166"/>
                    <a:gd name="T88" fmla="*/ 193 w 193"/>
                    <a:gd name="T89" fmla="*/ 70 h 166"/>
                    <a:gd name="T90" fmla="*/ 110 w 193"/>
                    <a:gd name="T91" fmla="*/ 101 h 166"/>
                    <a:gd name="T92" fmla="*/ 97 w 193"/>
                    <a:gd name="T93" fmla="*/ 115 h 166"/>
                    <a:gd name="T94" fmla="*/ 83 w 193"/>
                    <a:gd name="T95" fmla="*/ 101 h 166"/>
                    <a:gd name="T96" fmla="*/ 97 w 193"/>
                    <a:gd name="T97" fmla="*/ 88 h 166"/>
                    <a:gd name="T98" fmla="*/ 110 w 193"/>
                    <a:gd name="T99" fmla="*/ 10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3" h="166">
                      <a:moveTo>
                        <a:pt x="97" y="82"/>
                      </a:moveTo>
                      <a:cubicBezTo>
                        <a:pt x="103" y="82"/>
                        <a:pt x="109" y="86"/>
                        <a:pt x="113" y="91"/>
                      </a:cubicBezTo>
                      <a:cubicBezTo>
                        <a:pt x="193" y="61"/>
                        <a:pt x="193" y="61"/>
                        <a:pt x="193" y="61"/>
                      </a:cubicBezTo>
                      <a:cubicBezTo>
                        <a:pt x="193" y="27"/>
                        <a:pt x="193" y="27"/>
                        <a:pt x="193" y="27"/>
                      </a:cubicBezTo>
                      <a:cubicBezTo>
                        <a:pt x="179" y="27"/>
                        <a:pt x="179" y="27"/>
                        <a:pt x="179" y="27"/>
                      </a:cubicBezTo>
                      <a:cubicBezTo>
                        <a:pt x="179" y="25"/>
                        <a:pt x="179" y="25"/>
                        <a:pt x="179" y="25"/>
                      </a:cubicBezTo>
                      <a:cubicBezTo>
                        <a:pt x="158" y="25"/>
                        <a:pt x="158" y="25"/>
                        <a:pt x="158" y="25"/>
                      </a:cubicBezTo>
                      <a:cubicBezTo>
                        <a:pt x="158" y="27"/>
                        <a:pt x="158" y="27"/>
                        <a:pt x="158" y="27"/>
                      </a:cubicBezTo>
                      <a:cubicBezTo>
                        <a:pt x="140" y="27"/>
                        <a:pt x="140" y="27"/>
                        <a:pt x="140" y="27"/>
                      </a:cubicBezTo>
                      <a:cubicBezTo>
                        <a:pt x="140" y="14"/>
                        <a:pt x="140" y="14"/>
                        <a:pt x="140" y="14"/>
                      </a:cubicBezTo>
                      <a:cubicBezTo>
                        <a:pt x="140" y="7"/>
                        <a:pt x="135" y="2"/>
                        <a:pt x="128" y="2"/>
                      </a:cubicBezTo>
                      <a:cubicBezTo>
                        <a:pt x="119" y="2"/>
                        <a:pt x="119" y="2"/>
                        <a:pt x="119" y="2"/>
                      </a:cubicBezTo>
                      <a:cubicBezTo>
                        <a:pt x="119" y="0"/>
                        <a:pt x="119" y="0"/>
                        <a:pt x="119" y="0"/>
                      </a:cubicBezTo>
                      <a:cubicBezTo>
                        <a:pt x="74" y="0"/>
                        <a:pt x="74" y="0"/>
                        <a:pt x="74" y="0"/>
                      </a:cubicBezTo>
                      <a:cubicBezTo>
                        <a:pt x="74" y="2"/>
                        <a:pt x="74" y="2"/>
                        <a:pt x="74" y="2"/>
                      </a:cubicBezTo>
                      <a:cubicBezTo>
                        <a:pt x="65" y="2"/>
                        <a:pt x="65" y="2"/>
                        <a:pt x="65" y="2"/>
                      </a:cubicBezTo>
                      <a:cubicBezTo>
                        <a:pt x="58" y="2"/>
                        <a:pt x="53" y="7"/>
                        <a:pt x="53" y="14"/>
                      </a:cubicBezTo>
                      <a:cubicBezTo>
                        <a:pt x="53" y="27"/>
                        <a:pt x="53" y="27"/>
                        <a:pt x="53" y="27"/>
                      </a:cubicBezTo>
                      <a:cubicBezTo>
                        <a:pt x="35" y="27"/>
                        <a:pt x="35" y="27"/>
                        <a:pt x="35" y="27"/>
                      </a:cubicBezTo>
                      <a:cubicBezTo>
                        <a:pt x="35" y="25"/>
                        <a:pt x="35" y="25"/>
                        <a:pt x="35" y="25"/>
                      </a:cubicBezTo>
                      <a:cubicBezTo>
                        <a:pt x="14" y="25"/>
                        <a:pt x="14" y="25"/>
                        <a:pt x="14" y="25"/>
                      </a:cubicBezTo>
                      <a:cubicBezTo>
                        <a:pt x="14" y="27"/>
                        <a:pt x="14" y="27"/>
                        <a:pt x="14" y="27"/>
                      </a:cubicBezTo>
                      <a:cubicBezTo>
                        <a:pt x="0" y="27"/>
                        <a:pt x="0" y="27"/>
                        <a:pt x="0" y="27"/>
                      </a:cubicBezTo>
                      <a:cubicBezTo>
                        <a:pt x="0" y="61"/>
                        <a:pt x="0" y="61"/>
                        <a:pt x="0" y="61"/>
                      </a:cubicBezTo>
                      <a:cubicBezTo>
                        <a:pt x="81" y="91"/>
                        <a:pt x="81" y="91"/>
                        <a:pt x="81" y="91"/>
                      </a:cubicBezTo>
                      <a:cubicBezTo>
                        <a:pt x="84" y="86"/>
                        <a:pt x="90" y="82"/>
                        <a:pt x="97" y="82"/>
                      </a:cubicBezTo>
                      <a:moveTo>
                        <a:pt x="61" y="14"/>
                      </a:moveTo>
                      <a:cubicBezTo>
                        <a:pt x="61" y="11"/>
                        <a:pt x="63" y="10"/>
                        <a:pt x="65" y="10"/>
                      </a:cubicBezTo>
                      <a:cubicBezTo>
                        <a:pt x="74" y="10"/>
                        <a:pt x="74" y="10"/>
                        <a:pt x="74" y="10"/>
                      </a:cubicBezTo>
                      <a:cubicBezTo>
                        <a:pt x="74" y="12"/>
                        <a:pt x="74" y="12"/>
                        <a:pt x="74" y="12"/>
                      </a:cubicBezTo>
                      <a:cubicBezTo>
                        <a:pt x="119" y="12"/>
                        <a:pt x="119" y="12"/>
                        <a:pt x="119" y="12"/>
                      </a:cubicBezTo>
                      <a:cubicBezTo>
                        <a:pt x="119" y="10"/>
                        <a:pt x="119" y="10"/>
                        <a:pt x="119" y="10"/>
                      </a:cubicBezTo>
                      <a:cubicBezTo>
                        <a:pt x="128" y="10"/>
                        <a:pt x="128" y="10"/>
                        <a:pt x="128" y="10"/>
                      </a:cubicBezTo>
                      <a:cubicBezTo>
                        <a:pt x="130" y="10"/>
                        <a:pt x="132" y="11"/>
                        <a:pt x="132" y="14"/>
                      </a:cubicBezTo>
                      <a:cubicBezTo>
                        <a:pt x="132" y="27"/>
                        <a:pt x="132" y="27"/>
                        <a:pt x="132" y="27"/>
                      </a:cubicBezTo>
                      <a:cubicBezTo>
                        <a:pt x="61" y="27"/>
                        <a:pt x="61" y="27"/>
                        <a:pt x="61" y="27"/>
                      </a:cubicBezTo>
                      <a:lnTo>
                        <a:pt x="61" y="14"/>
                      </a:lnTo>
                      <a:close/>
                      <a:moveTo>
                        <a:pt x="193" y="70"/>
                      </a:moveTo>
                      <a:cubicBezTo>
                        <a:pt x="193" y="166"/>
                        <a:pt x="193" y="166"/>
                        <a:pt x="193" y="166"/>
                      </a:cubicBezTo>
                      <a:cubicBezTo>
                        <a:pt x="0" y="166"/>
                        <a:pt x="0" y="166"/>
                        <a:pt x="0" y="166"/>
                      </a:cubicBezTo>
                      <a:cubicBezTo>
                        <a:pt x="0" y="70"/>
                        <a:pt x="0" y="70"/>
                        <a:pt x="0" y="70"/>
                      </a:cubicBezTo>
                      <a:cubicBezTo>
                        <a:pt x="78" y="101"/>
                        <a:pt x="78" y="101"/>
                        <a:pt x="78" y="101"/>
                      </a:cubicBezTo>
                      <a:cubicBezTo>
                        <a:pt x="78" y="112"/>
                        <a:pt x="86" y="120"/>
                        <a:pt x="97" y="120"/>
                      </a:cubicBezTo>
                      <a:cubicBezTo>
                        <a:pt x="107" y="120"/>
                        <a:pt x="116" y="112"/>
                        <a:pt x="116" y="101"/>
                      </a:cubicBezTo>
                      <a:lnTo>
                        <a:pt x="193" y="70"/>
                      </a:lnTo>
                      <a:close/>
                      <a:moveTo>
                        <a:pt x="110" y="101"/>
                      </a:moveTo>
                      <a:cubicBezTo>
                        <a:pt x="110" y="109"/>
                        <a:pt x="104" y="115"/>
                        <a:pt x="97" y="115"/>
                      </a:cubicBezTo>
                      <a:cubicBezTo>
                        <a:pt x="89" y="115"/>
                        <a:pt x="83" y="109"/>
                        <a:pt x="83" y="101"/>
                      </a:cubicBezTo>
                      <a:cubicBezTo>
                        <a:pt x="83" y="94"/>
                        <a:pt x="89" y="88"/>
                        <a:pt x="97" y="88"/>
                      </a:cubicBezTo>
                      <a:cubicBezTo>
                        <a:pt x="104" y="88"/>
                        <a:pt x="110" y="94"/>
                        <a:pt x="110" y="101"/>
                      </a:cubicBezTo>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51A3A"/>
                    </a:solidFill>
                    <a:latin typeface="Palatino Linotype" panose="02040502050505030304" pitchFamily="18" charset="0"/>
                  </a:endParaRPr>
                </a:p>
              </p:txBody>
            </p:sp>
            <p:sp>
              <p:nvSpPr>
                <p:cNvPr id="94" name="TextBox 53">
                  <a:extLst>
                    <a:ext uri="{FF2B5EF4-FFF2-40B4-BE49-F238E27FC236}">
                      <a16:creationId xmlns:a16="http://schemas.microsoft.com/office/drawing/2014/main" id="{EB4CEFE7-EF7B-4458-94E5-1A00F8882CD3}"/>
                    </a:ext>
                  </a:extLst>
                </p:cNvPr>
                <p:cNvSpPr txBox="1"/>
                <p:nvPr/>
              </p:nvSpPr>
              <p:spPr>
                <a:xfrm>
                  <a:off x="4466401" y="4283951"/>
                  <a:ext cx="1259285" cy="4001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1"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C</a:t>
                  </a:r>
                  <a:r>
                    <a:rPr lang="en-US" sz="1000" b="1">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ông ty QLQ</a:t>
                  </a:r>
                  <a:endParaRPr lang="en-US" sz="1000" b="1"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endParaRPr>
                </a:p>
                <a:p>
                  <a:pPr algn="l"/>
                  <a:r>
                    <a:rPr lang="en-US" sz="1000"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rPr>
                    <a:t>Lighthouse Capital</a:t>
                  </a:r>
                  <a:endParaRPr lang="vi-VN" sz="1000" dirty="0">
                    <a:solidFill>
                      <a:schemeClr val="tx1">
                        <a:lumMod val="75000"/>
                        <a:lumOff val="25000"/>
                      </a:schemeClr>
                    </a:solidFill>
                    <a:latin typeface="Palatino Linotype" panose="02040502050505030304" pitchFamily="18" charset="0"/>
                    <a:ea typeface="Calibri" panose="020F0502020204030204" pitchFamily="34" charset="0"/>
                    <a:cs typeface="Calibri" panose="020F0502020204030204" pitchFamily="34" charset="0"/>
                  </a:endParaRPr>
                </a:p>
              </p:txBody>
            </p:sp>
            <p:sp>
              <p:nvSpPr>
                <p:cNvPr id="95" name="Freeform 75">
                  <a:extLst>
                    <a:ext uri="{FF2B5EF4-FFF2-40B4-BE49-F238E27FC236}">
                      <a16:creationId xmlns:a16="http://schemas.microsoft.com/office/drawing/2014/main" id="{388EE3B3-FFCA-426A-8322-BCB76BFE9685}"/>
                    </a:ext>
                  </a:extLst>
                </p:cNvPr>
                <p:cNvSpPr>
                  <a:spLocks noChangeAspect="1" noEditPoints="1"/>
                </p:cNvSpPr>
                <p:nvPr/>
              </p:nvSpPr>
              <p:spPr bwMode="auto">
                <a:xfrm>
                  <a:off x="4168706" y="3935607"/>
                  <a:ext cx="255153" cy="270000"/>
                </a:xfrm>
                <a:custGeom>
                  <a:avLst/>
                  <a:gdLst>
                    <a:gd name="T0" fmla="*/ 175 w 180"/>
                    <a:gd name="T1" fmla="*/ 56 h 178"/>
                    <a:gd name="T2" fmla="*/ 123 w 180"/>
                    <a:gd name="T3" fmla="*/ 3 h 178"/>
                    <a:gd name="T4" fmla="*/ 115 w 180"/>
                    <a:gd name="T5" fmla="*/ 0 h 178"/>
                    <a:gd name="T6" fmla="*/ 107 w 180"/>
                    <a:gd name="T7" fmla="*/ 3 h 178"/>
                    <a:gd name="T8" fmla="*/ 107 w 180"/>
                    <a:gd name="T9" fmla="*/ 4 h 178"/>
                    <a:gd name="T10" fmla="*/ 103 w 180"/>
                    <a:gd name="T11" fmla="*/ 12 h 178"/>
                    <a:gd name="T12" fmla="*/ 107 w 180"/>
                    <a:gd name="T13" fmla="*/ 19 h 178"/>
                    <a:gd name="T14" fmla="*/ 109 w 180"/>
                    <a:gd name="T15" fmla="*/ 21 h 178"/>
                    <a:gd name="T16" fmla="*/ 52 w 180"/>
                    <a:gd name="T17" fmla="*/ 67 h 178"/>
                    <a:gd name="T18" fmla="*/ 49 w 180"/>
                    <a:gd name="T19" fmla="*/ 63 h 178"/>
                    <a:gd name="T20" fmla="*/ 41 w 180"/>
                    <a:gd name="T21" fmla="*/ 60 h 178"/>
                    <a:gd name="T22" fmla="*/ 33 w 180"/>
                    <a:gd name="T23" fmla="*/ 63 h 178"/>
                    <a:gd name="T24" fmla="*/ 33 w 180"/>
                    <a:gd name="T25" fmla="*/ 64 h 178"/>
                    <a:gd name="T26" fmla="*/ 33 w 180"/>
                    <a:gd name="T27" fmla="*/ 79 h 178"/>
                    <a:gd name="T28" fmla="*/ 62 w 180"/>
                    <a:gd name="T29" fmla="*/ 108 h 178"/>
                    <a:gd name="T30" fmla="*/ 3 w 180"/>
                    <a:gd name="T31" fmla="*/ 167 h 178"/>
                    <a:gd name="T32" fmla="*/ 3 w 180"/>
                    <a:gd name="T33" fmla="*/ 176 h 178"/>
                    <a:gd name="T34" fmla="*/ 7 w 180"/>
                    <a:gd name="T35" fmla="*/ 178 h 178"/>
                    <a:gd name="T36" fmla="*/ 11 w 180"/>
                    <a:gd name="T37" fmla="*/ 176 h 178"/>
                    <a:gd name="T38" fmla="*/ 70 w 180"/>
                    <a:gd name="T39" fmla="*/ 117 h 178"/>
                    <a:gd name="T40" fmla="*/ 99 w 180"/>
                    <a:gd name="T41" fmla="*/ 146 h 178"/>
                    <a:gd name="T42" fmla="*/ 107 w 180"/>
                    <a:gd name="T43" fmla="*/ 149 h 178"/>
                    <a:gd name="T44" fmla="*/ 115 w 180"/>
                    <a:gd name="T45" fmla="*/ 146 h 178"/>
                    <a:gd name="T46" fmla="*/ 115 w 180"/>
                    <a:gd name="T47" fmla="*/ 145 h 178"/>
                    <a:gd name="T48" fmla="*/ 115 w 180"/>
                    <a:gd name="T49" fmla="*/ 130 h 178"/>
                    <a:gd name="T50" fmla="*/ 112 w 180"/>
                    <a:gd name="T51" fmla="*/ 126 h 178"/>
                    <a:gd name="T52" fmla="*/ 157 w 180"/>
                    <a:gd name="T53" fmla="*/ 70 h 178"/>
                    <a:gd name="T54" fmla="*/ 159 w 180"/>
                    <a:gd name="T55" fmla="*/ 72 h 178"/>
                    <a:gd name="T56" fmla="*/ 167 w 180"/>
                    <a:gd name="T57" fmla="*/ 75 h 178"/>
                    <a:gd name="T58" fmla="*/ 175 w 180"/>
                    <a:gd name="T59" fmla="*/ 72 h 178"/>
                    <a:gd name="T60" fmla="*/ 175 w 180"/>
                    <a:gd name="T61" fmla="*/ 71 h 178"/>
                    <a:gd name="T62" fmla="*/ 175 w 180"/>
                    <a:gd name="T63" fmla="*/ 56 h 178"/>
                    <a:gd name="T64" fmla="*/ 113 w 180"/>
                    <a:gd name="T65" fmla="*/ 137 h 178"/>
                    <a:gd name="T66" fmla="*/ 111 w 180"/>
                    <a:gd name="T67" fmla="*/ 141 h 178"/>
                    <a:gd name="T68" fmla="*/ 110 w 180"/>
                    <a:gd name="T69" fmla="*/ 142 h 178"/>
                    <a:gd name="T70" fmla="*/ 103 w 180"/>
                    <a:gd name="T71" fmla="*/ 142 h 178"/>
                    <a:gd name="T72" fmla="*/ 37 w 180"/>
                    <a:gd name="T73" fmla="*/ 75 h 178"/>
                    <a:gd name="T74" fmla="*/ 35 w 180"/>
                    <a:gd name="T75" fmla="*/ 72 h 178"/>
                    <a:gd name="T76" fmla="*/ 37 w 180"/>
                    <a:gd name="T77" fmla="*/ 68 h 178"/>
                    <a:gd name="T78" fmla="*/ 38 w 180"/>
                    <a:gd name="T79" fmla="*/ 67 h 178"/>
                    <a:gd name="T80" fmla="*/ 41 w 180"/>
                    <a:gd name="T81" fmla="*/ 66 h 178"/>
                    <a:gd name="T82" fmla="*/ 45 w 180"/>
                    <a:gd name="T83" fmla="*/ 67 h 178"/>
                    <a:gd name="T84" fmla="*/ 49 w 180"/>
                    <a:gd name="T85" fmla="*/ 72 h 178"/>
                    <a:gd name="T86" fmla="*/ 107 w 180"/>
                    <a:gd name="T87" fmla="*/ 129 h 178"/>
                    <a:gd name="T88" fmla="*/ 111 w 180"/>
                    <a:gd name="T89" fmla="*/ 134 h 178"/>
                    <a:gd name="T90" fmla="*/ 113 w 180"/>
                    <a:gd name="T91" fmla="*/ 137 h 178"/>
                    <a:gd name="T92" fmla="*/ 106 w 180"/>
                    <a:gd name="T93" fmla="*/ 123 h 178"/>
                    <a:gd name="T94" fmla="*/ 55 w 180"/>
                    <a:gd name="T95" fmla="*/ 72 h 178"/>
                    <a:gd name="T96" fmla="*/ 114 w 180"/>
                    <a:gd name="T97" fmla="*/ 24 h 178"/>
                    <a:gd name="T98" fmla="*/ 154 w 180"/>
                    <a:gd name="T99" fmla="*/ 64 h 178"/>
                    <a:gd name="T100" fmla="*/ 106 w 180"/>
                    <a:gd name="T101" fmla="*/ 123 h 178"/>
                    <a:gd name="T102" fmla="*/ 171 w 180"/>
                    <a:gd name="T103" fmla="*/ 67 h 178"/>
                    <a:gd name="T104" fmla="*/ 170 w 180"/>
                    <a:gd name="T105" fmla="*/ 68 h 178"/>
                    <a:gd name="T106" fmla="*/ 163 w 180"/>
                    <a:gd name="T107" fmla="*/ 68 h 178"/>
                    <a:gd name="T108" fmla="*/ 111 w 180"/>
                    <a:gd name="T109" fmla="*/ 15 h 178"/>
                    <a:gd name="T110" fmla="*/ 109 w 180"/>
                    <a:gd name="T111" fmla="*/ 12 h 178"/>
                    <a:gd name="T112" fmla="*/ 111 w 180"/>
                    <a:gd name="T113" fmla="*/ 8 h 178"/>
                    <a:gd name="T114" fmla="*/ 112 w 180"/>
                    <a:gd name="T115" fmla="*/ 7 h 178"/>
                    <a:gd name="T116" fmla="*/ 115 w 180"/>
                    <a:gd name="T117" fmla="*/ 6 h 178"/>
                    <a:gd name="T118" fmla="*/ 119 w 180"/>
                    <a:gd name="T119" fmla="*/ 7 h 178"/>
                    <a:gd name="T120" fmla="*/ 171 w 180"/>
                    <a:gd name="T121" fmla="*/ 60 h 178"/>
                    <a:gd name="T122" fmla="*/ 173 w 180"/>
                    <a:gd name="T123" fmla="*/ 63 h 178"/>
                    <a:gd name="T124" fmla="*/ 171 w 180"/>
                    <a:gd name="T125" fmla="*/ 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0" h="178">
                      <a:moveTo>
                        <a:pt x="175" y="56"/>
                      </a:moveTo>
                      <a:cubicBezTo>
                        <a:pt x="123" y="3"/>
                        <a:pt x="123" y="3"/>
                        <a:pt x="123" y="3"/>
                      </a:cubicBezTo>
                      <a:cubicBezTo>
                        <a:pt x="121" y="1"/>
                        <a:pt x="118" y="0"/>
                        <a:pt x="115" y="0"/>
                      </a:cubicBezTo>
                      <a:cubicBezTo>
                        <a:pt x="112" y="0"/>
                        <a:pt x="110" y="1"/>
                        <a:pt x="107" y="3"/>
                      </a:cubicBezTo>
                      <a:cubicBezTo>
                        <a:pt x="107" y="4"/>
                        <a:pt x="107" y="4"/>
                        <a:pt x="107" y="4"/>
                      </a:cubicBezTo>
                      <a:cubicBezTo>
                        <a:pt x="105" y="6"/>
                        <a:pt x="103" y="9"/>
                        <a:pt x="103" y="12"/>
                      </a:cubicBezTo>
                      <a:cubicBezTo>
                        <a:pt x="103" y="15"/>
                        <a:pt x="105" y="17"/>
                        <a:pt x="107" y="19"/>
                      </a:cubicBezTo>
                      <a:cubicBezTo>
                        <a:pt x="109" y="21"/>
                        <a:pt x="109" y="21"/>
                        <a:pt x="109" y="21"/>
                      </a:cubicBezTo>
                      <a:cubicBezTo>
                        <a:pt x="52" y="67"/>
                        <a:pt x="52" y="67"/>
                        <a:pt x="52" y="67"/>
                      </a:cubicBezTo>
                      <a:cubicBezTo>
                        <a:pt x="49" y="63"/>
                        <a:pt x="49" y="63"/>
                        <a:pt x="49" y="63"/>
                      </a:cubicBezTo>
                      <a:cubicBezTo>
                        <a:pt x="47" y="61"/>
                        <a:pt x="44" y="60"/>
                        <a:pt x="41" y="60"/>
                      </a:cubicBezTo>
                      <a:cubicBezTo>
                        <a:pt x="38" y="60"/>
                        <a:pt x="36" y="61"/>
                        <a:pt x="33" y="63"/>
                      </a:cubicBezTo>
                      <a:cubicBezTo>
                        <a:pt x="33" y="64"/>
                        <a:pt x="33" y="64"/>
                        <a:pt x="33" y="64"/>
                      </a:cubicBezTo>
                      <a:cubicBezTo>
                        <a:pt x="28" y="68"/>
                        <a:pt x="28" y="75"/>
                        <a:pt x="33" y="79"/>
                      </a:cubicBezTo>
                      <a:cubicBezTo>
                        <a:pt x="62" y="108"/>
                        <a:pt x="62" y="108"/>
                        <a:pt x="62" y="108"/>
                      </a:cubicBezTo>
                      <a:cubicBezTo>
                        <a:pt x="3" y="167"/>
                        <a:pt x="3" y="167"/>
                        <a:pt x="3" y="167"/>
                      </a:cubicBezTo>
                      <a:cubicBezTo>
                        <a:pt x="0" y="170"/>
                        <a:pt x="0" y="174"/>
                        <a:pt x="3" y="176"/>
                      </a:cubicBezTo>
                      <a:cubicBezTo>
                        <a:pt x="4" y="177"/>
                        <a:pt x="5" y="178"/>
                        <a:pt x="7" y="178"/>
                      </a:cubicBezTo>
                      <a:cubicBezTo>
                        <a:pt x="8" y="178"/>
                        <a:pt x="10" y="177"/>
                        <a:pt x="11" y="176"/>
                      </a:cubicBezTo>
                      <a:cubicBezTo>
                        <a:pt x="70" y="117"/>
                        <a:pt x="70" y="117"/>
                        <a:pt x="70" y="117"/>
                      </a:cubicBezTo>
                      <a:cubicBezTo>
                        <a:pt x="99" y="146"/>
                        <a:pt x="99" y="146"/>
                        <a:pt x="99" y="146"/>
                      </a:cubicBezTo>
                      <a:cubicBezTo>
                        <a:pt x="101" y="148"/>
                        <a:pt x="104" y="149"/>
                        <a:pt x="107" y="149"/>
                      </a:cubicBezTo>
                      <a:cubicBezTo>
                        <a:pt x="110" y="149"/>
                        <a:pt x="112" y="148"/>
                        <a:pt x="115" y="146"/>
                      </a:cubicBezTo>
                      <a:cubicBezTo>
                        <a:pt x="115" y="145"/>
                        <a:pt x="115" y="145"/>
                        <a:pt x="115" y="145"/>
                      </a:cubicBezTo>
                      <a:cubicBezTo>
                        <a:pt x="120" y="141"/>
                        <a:pt x="120" y="134"/>
                        <a:pt x="115" y="130"/>
                      </a:cubicBezTo>
                      <a:cubicBezTo>
                        <a:pt x="112" y="126"/>
                        <a:pt x="112" y="126"/>
                        <a:pt x="112" y="126"/>
                      </a:cubicBezTo>
                      <a:cubicBezTo>
                        <a:pt x="157" y="70"/>
                        <a:pt x="157" y="70"/>
                        <a:pt x="157" y="70"/>
                      </a:cubicBezTo>
                      <a:cubicBezTo>
                        <a:pt x="159" y="72"/>
                        <a:pt x="159" y="72"/>
                        <a:pt x="159" y="72"/>
                      </a:cubicBezTo>
                      <a:cubicBezTo>
                        <a:pt x="161" y="74"/>
                        <a:pt x="164" y="75"/>
                        <a:pt x="167" y="75"/>
                      </a:cubicBezTo>
                      <a:cubicBezTo>
                        <a:pt x="170" y="75"/>
                        <a:pt x="173" y="74"/>
                        <a:pt x="175" y="72"/>
                      </a:cubicBezTo>
                      <a:cubicBezTo>
                        <a:pt x="175" y="71"/>
                        <a:pt x="175" y="71"/>
                        <a:pt x="175" y="71"/>
                      </a:cubicBezTo>
                      <a:cubicBezTo>
                        <a:pt x="180" y="67"/>
                        <a:pt x="180" y="60"/>
                        <a:pt x="175" y="56"/>
                      </a:cubicBezTo>
                      <a:close/>
                      <a:moveTo>
                        <a:pt x="113" y="137"/>
                      </a:moveTo>
                      <a:cubicBezTo>
                        <a:pt x="113" y="139"/>
                        <a:pt x="112" y="140"/>
                        <a:pt x="111" y="141"/>
                      </a:cubicBezTo>
                      <a:cubicBezTo>
                        <a:pt x="110" y="142"/>
                        <a:pt x="110" y="142"/>
                        <a:pt x="110" y="142"/>
                      </a:cubicBezTo>
                      <a:cubicBezTo>
                        <a:pt x="108" y="143"/>
                        <a:pt x="105" y="143"/>
                        <a:pt x="103" y="142"/>
                      </a:cubicBezTo>
                      <a:cubicBezTo>
                        <a:pt x="37" y="75"/>
                        <a:pt x="37" y="75"/>
                        <a:pt x="37" y="75"/>
                      </a:cubicBezTo>
                      <a:cubicBezTo>
                        <a:pt x="36" y="74"/>
                        <a:pt x="35" y="73"/>
                        <a:pt x="35" y="72"/>
                      </a:cubicBezTo>
                      <a:cubicBezTo>
                        <a:pt x="35" y="70"/>
                        <a:pt x="36" y="69"/>
                        <a:pt x="37" y="68"/>
                      </a:cubicBezTo>
                      <a:cubicBezTo>
                        <a:pt x="38" y="67"/>
                        <a:pt x="38" y="67"/>
                        <a:pt x="38" y="67"/>
                      </a:cubicBezTo>
                      <a:cubicBezTo>
                        <a:pt x="39" y="66"/>
                        <a:pt x="40" y="66"/>
                        <a:pt x="41" y="66"/>
                      </a:cubicBezTo>
                      <a:cubicBezTo>
                        <a:pt x="43" y="66"/>
                        <a:pt x="44" y="66"/>
                        <a:pt x="45" y="67"/>
                      </a:cubicBezTo>
                      <a:cubicBezTo>
                        <a:pt x="49" y="72"/>
                        <a:pt x="49" y="72"/>
                        <a:pt x="49" y="72"/>
                      </a:cubicBezTo>
                      <a:cubicBezTo>
                        <a:pt x="107" y="129"/>
                        <a:pt x="107" y="129"/>
                        <a:pt x="107" y="129"/>
                      </a:cubicBezTo>
                      <a:cubicBezTo>
                        <a:pt x="111" y="134"/>
                        <a:pt x="111" y="134"/>
                        <a:pt x="111" y="134"/>
                      </a:cubicBezTo>
                      <a:cubicBezTo>
                        <a:pt x="112" y="135"/>
                        <a:pt x="113" y="136"/>
                        <a:pt x="113" y="137"/>
                      </a:cubicBezTo>
                      <a:close/>
                      <a:moveTo>
                        <a:pt x="106" y="123"/>
                      </a:moveTo>
                      <a:cubicBezTo>
                        <a:pt x="55" y="72"/>
                        <a:pt x="55" y="72"/>
                        <a:pt x="55" y="72"/>
                      </a:cubicBezTo>
                      <a:cubicBezTo>
                        <a:pt x="114" y="24"/>
                        <a:pt x="114" y="24"/>
                        <a:pt x="114" y="24"/>
                      </a:cubicBezTo>
                      <a:cubicBezTo>
                        <a:pt x="154" y="64"/>
                        <a:pt x="154" y="64"/>
                        <a:pt x="154" y="64"/>
                      </a:cubicBezTo>
                      <a:lnTo>
                        <a:pt x="106" y="123"/>
                      </a:lnTo>
                      <a:close/>
                      <a:moveTo>
                        <a:pt x="171" y="67"/>
                      </a:moveTo>
                      <a:cubicBezTo>
                        <a:pt x="170" y="68"/>
                        <a:pt x="170" y="68"/>
                        <a:pt x="170" y="68"/>
                      </a:cubicBezTo>
                      <a:cubicBezTo>
                        <a:pt x="169" y="69"/>
                        <a:pt x="165" y="69"/>
                        <a:pt x="163" y="68"/>
                      </a:cubicBezTo>
                      <a:cubicBezTo>
                        <a:pt x="111" y="15"/>
                        <a:pt x="111" y="15"/>
                        <a:pt x="111" y="15"/>
                      </a:cubicBezTo>
                      <a:cubicBezTo>
                        <a:pt x="110" y="14"/>
                        <a:pt x="109" y="13"/>
                        <a:pt x="109" y="12"/>
                      </a:cubicBezTo>
                      <a:cubicBezTo>
                        <a:pt x="109" y="10"/>
                        <a:pt x="110" y="9"/>
                        <a:pt x="111" y="8"/>
                      </a:cubicBezTo>
                      <a:cubicBezTo>
                        <a:pt x="112" y="7"/>
                        <a:pt x="112" y="7"/>
                        <a:pt x="112" y="7"/>
                      </a:cubicBezTo>
                      <a:cubicBezTo>
                        <a:pt x="113" y="6"/>
                        <a:pt x="114" y="6"/>
                        <a:pt x="115" y="6"/>
                      </a:cubicBezTo>
                      <a:cubicBezTo>
                        <a:pt x="117" y="6"/>
                        <a:pt x="118" y="6"/>
                        <a:pt x="119" y="7"/>
                      </a:cubicBezTo>
                      <a:cubicBezTo>
                        <a:pt x="171" y="60"/>
                        <a:pt x="171" y="60"/>
                        <a:pt x="171" y="60"/>
                      </a:cubicBezTo>
                      <a:cubicBezTo>
                        <a:pt x="172" y="61"/>
                        <a:pt x="173" y="62"/>
                        <a:pt x="173" y="63"/>
                      </a:cubicBezTo>
                      <a:cubicBezTo>
                        <a:pt x="173" y="65"/>
                        <a:pt x="172" y="66"/>
                        <a:pt x="171" y="67"/>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51A3A"/>
                    </a:solidFill>
                    <a:latin typeface="Palatino Linotype" panose="02040502050505030304" pitchFamily="18" charset="0"/>
                  </a:endParaRPr>
                </a:p>
              </p:txBody>
            </p:sp>
            <p:sp>
              <p:nvSpPr>
                <p:cNvPr id="99" name="TextBox 6">
                  <a:extLst>
                    <a:ext uri="{FF2B5EF4-FFF2-40B4-BE49-F238E27FC236}">
                      <a16:creationId xmlns:a16="http://schemas.microsoft.com/office/drawing/2014/main" id="{75A08512-C794-F711-F785-4BC41F885508}"/>
                    </a:ext>
                  </a:extLst>
                </p:cNvPr>
                <p:cNvSpPr txBox="1"/>
                <p:nvPr/>
              </p:nvSpPr>
              <p:spPr>
                <a:xfrm>
                  <a:off x="6038956" y="3837261"/>
                  <a:ext cx="1339724" cy="4001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1" dirty="0" err="1">
                      <a:solidFill>
                        <a:schemeClr val="tx1">
                          <a:lumMod val="75000"/>
                          <a:lumOff val="25000"/>
                        </a:schemeClr>
                      </a:solidFill>
                      <a:latin typeface="Palatino Linotype" panose="02040502050505030304" pitchFamily="18" charset="0"/>
                    </a:rPr>
                    <a:t>Ngày</a:t>
                  </a:r>
                  <a:r>
                    <a:rPr lang="en-US" sz="1000" b="1" dirty="0">
                      <a:solidFill>
                        <a:schemeClr val="tx1">
                          <a:lumMod val="75000"/>
                          <a:lumOff val="25000"/>
                        </a:schemeClr>
                      </a:solidFill>
                      <a:latin typeface="Palatino Linotype" panose="02040502050505030304" pitchFamily="18" charset="0"/>
                    </a:rPr>
                    <a:t> </a:t>
                  </a:r>
                  <a:r>
                    <a:rPr lang="en-US" sz="1000" b="1" dirty="0" err="1">
                      <a:solidFill>
                        <a:schemeClr val="tx1">
                          <a:lumMod val="75000"/>
                          <a:lumOff val="25000"/>
                        </a:schemeClr>
                      </a:solidFill>
                      <a:latin typeface="Palatino Linotype" panose="02040502050505030304" pitchFamily="18" charset="0"/>
                    </a:rPr>
                    <a:t>thành</a:t>
                  </a:r>
                  <a:r>
                    <a:rPr lang="en-US" sz="1000" b="1" dirty="0">
                      <a:solidFill>
                        <a:schemeClr val="tx1">
                          <a:lumMod val="75000"/>
                          <a:lumOff val="25000"/>
                        </a:schemeClr>
                      </a:solidFill>
                      <a:latin typeface="Palatino Linotype" panose="02040502050505030304" pitchFamily="18" charset="0"/>
                    </a:rPr>
                    <a:t> </a:t>
                  </a:r>
                  <a:r>
                    <a:rPr lang="en-US" sz="1000" b="1" dirty="0" err="1">
                      <a:solidFill>
                        <a:schemeClr val="tx1">
                          <a:lumMod val="75000"/>
                          <a:lumOff val="25000"/>
                        </a:schemeClr>
                      </a:solidFill>
                      <a:latin typeface="Palatino Linotype" panose="02040502050505030304" pitchFamily="18" charset="0"/>
                    </a:rPr>
                    <a:t>lập</a:t>
                  </a:r>
                  <a:endParaRPr lang="en-US" sz="1000" b="1" dirty="0">
                    <a:solidFill>
                      <a:schemeClr val="tx1">
                        <a:lumMod val="75000"/>
                        <a:lumOff val="25000"/>
                      </a:schemeClr>
                    </a:solidFill>
                    <a:latin typeface="Palatino Linotype" panose="02040502050505030304" pitchFamily="18" charset="0"/>
                  </a:endParaRPr>
                </a:p>
                <a:p>
                  <a:pPr algn="l"/>
                  <a:r>
                    <a:rPr lang="en-US" sz="1000" dirty="0">
                      <a:solidFill>
                        <a:schemeClr val="tx1">
                          <a:lumMod val="75000"/>
                          <a:lumOff val="25000"/>
                        </a:schemeClr>
                      </a:solidFill>
                      <a:latin typeface="Palatino Linotype" panose="02040502050505030304" pitchFamily="18" charset="0"/>
                    </a:rPr>
                    <a:t>29/12/2022</a:t>
                  </a:r>
                </a:p>
              </p:txBody>
            </p:sp>
            <p:sp>
              <p:nvSpPr>
                <p:cNvPr id="104" name="TextBox 7">
                  <a:extLst>
                    <a:ext uri="{FF2B5EF4-FFF2-40B4-BE49-F238E27FC236}">
                      <a16:creationId xmlns:a16="http://schemas.microsoft.com/office/drawing/2014/main" id="{A2255F89-606D-4138-AC2B-EB38FC44CFAF}"/>
                    </a:ext>
                  </a:extLst>
                </p:cNvPr>
                <p:cNvSpPr txBox="1"/>
                <p:nvPr/>
              </p:nvSpPr>
              <p:spPr>
                <a:xfrm>
                  <a:off x="6064249" y="4756696"/>
                  <a:ext cx="1701566" cy="4001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1">
                      <a:solidFill>
                        <a:schemeClr val="tx1">
                          <a:lumMod val="75000"/>
                          <a:lumOff val="25000"/>
                        </a:schemeClr>
                      </a:solidFill>
                      <a:latin typeface="Palatino Linotype" panose="02040502050505030304" pitchFamily="18" charset="0"/>
                    </a:rPr>
                    <a:t>Số tiền tối thiểu</a:t>
                  </a:r>
                  <a:endParaRPr lang="en-US" sz="1000" b="1" dirty="0">
                    <a:solidFill>
                      <a:schemeClr val="tx1">
                        <a:lumMod val="75000"/>
                        <a:lumOff val="25000"/>
                      </a:schemeClr>
                    </a:solidFill>
                    <a:latin typeface="Palatino Linotype" panose="02040502050505030304" pitchFamily="18" charset="0"/>
                  </a:endParaRPr>
                </a:p>
                <a:p>
                  <a:pPr algn="l"/>
                  <a:r>
                    <a:rPr lang="en-US" sz="1000">
                      <a:solidFill>
                        <a:schemeClr val="tx1">
                          <a:lumMod val="75000"/>
                          <a:lumOff val="25000"/>
                        </a:schemeClr>
                      </a:solidFill>
                      <a:latin typeface="Palatino Linotype" panose="02040502050505030304" pitchFamily="18" charset="0"/>
                    </a:rPr>
                    <a:t>100.000 VNĐ</a:t>
                  </a:r>
                  <a:endParaRPr lang="en-US" sz="1000" dirty="0">
                    <a:solidFill>
                      <a:schemeClr val="tx1">
                        <a:lumMod val="75000"/>
                        <a:lumOff val="25000"/>
                      </a:schemeClr>
                    </a:solidFill>
                    <a:latin typeface="Palatino Linotype" panose="02040502050505030304" pitchFamily="18" charset="0"/>
                  </a:endParaRPr>
                </a:p>
              </p:txBody>
            </p:sp>
            <p:sp>
              <p:nvSpPr>
                <p:cNvPr id="63" name="Freeform 69">
                  <a:extLst>
                    <a:ext uri="{FF2B5EF4-FFF2-40B4-BE49-F238E27FC236}">
                      <a16:creationId xmlns:a16="http://schemas.microsoft.com/office/drawing/2014/main" id="{DEFB892C-FDA2-41A2-8679-3BBE758F491E}"/>
                    </a:ext>
                  </a:extLst>
                </p:cNvPr>
                <p:cNvSpPr>
                  <a:spLocks noEditPoints="1"/>
                </p:cNvSpPr>
                <p:nvPr/>
              </p:nvSpPr>
              <p:spPr bwMode="auto">
                <a:xfrm>
                  <a:off x="5762397" y="4786860"/>
                  <a:ext cx="270156" cy="285203"/>
                </a:xfrm>
                <a:custGeom>
                  <a:avLst/>
                  <a:gdLst>
                    <a:gd name="T0" fmla="*/ 101 w 167"/>
                    <a:gd name="T1" fmla="*/ 151 h 176"/>
                    <a:gd name="T2" fmla="*/ 64 w 167"/>
                    <a:gd name="T3" fmla="*/ 148 h 176"/>
                    <a:gd name="T4" fmla="*/ 103 w 167"/>
                    <a:gd name="T5" fmla="*/ 148 h 176"/>
                    <a:gd name="T6" fmla="*/ 64 w 167"/>
                    <a:gd name="T7" fmla="*/ 166 h 176"/>
                    <a:gd name="T8" fmla="*/ 70 w 167"/>
                    <a:gd name="T9" fmla="*/ 171 h 176"/>
                    <a:gd name="T10" fmla="*/ 94 w 167"/>
                    <a:gd name="T11" fmla="*/ 176 h 176"/>
                    <a:gd name="T12" fmla="*/ 101 w 167"/>
                    <a:gd name="T13" fmla="*/ 171 h 176"/>
                    <a:gd name="T14" fmla="*/ 101 w 167"/>
                    <a:gd name="T15" fmla="*/ 163 h 176"/>
                    <a:gd name="T16" fmla="*/ 64 w 167"/>
                    <a:gd name="T17" fmla="*/ 157 h 176"/>
                    <a:gd name="T18" fmla="*/ 101 w 167"/>
                    <a:gd name="T19" fmla="*/ 161 h 176"/>
                    <a:gd name="T20" fmla="*/ 101 w 167"/>
                    <a:gd name="T21" fmla="*/ 153 h 176"/>
                    <a:gd name="T22" fmla="*/ 102 w 167"/>
                    <a:gd name="T23" fmla="*/ 141 h 176"/>
                    <a:gd name="T24" fmla="*/ 40 w 167"/>
                    <a:gd name="T25" fmla="*/ 84 h 176"/>
                    <a:gd name="T26" fmla="*/ 100 w 167"/>
                    <a:gd name="T27" fmla="*/ 96 h 176"/>
                    <a:gd name="T28" fmla="*/ 85 w 167"/>
                    <a:gd name="T29" fmla="*/ 72 h 176"/>
                    <a:gd name="T30" fmla="*/ 99 w 167"/>
                    <a:gd name="T31" fmla="*/ 67 h 176"/>
                    <a:gd name="T32" fmla="*/ 90 w 167"/>
                    <a:gd name="T33" fmla="*/ 56 h 176"/>
                    <a:gd name="T34" fmla="*/ 69 w 167"/>
                    <a:gd name="T35" fmla="*/ 77 h 176"/>
                    <a:gd name="T36" fmla="*/ 83 w 167"/>
                    <a:gd name="T37" fmla="*/ 101 h 176"/>
                    <a:gd name="T38" fmla="*/ 68 w 167"/>
                    <a:gd name="T39" fmla="*/ 106 h 176"/>
                    <a:gd name="T40" fmla="*/ 79 w 167"/>
                    <a:gd name="T41" fmla="*/ 118 h 176"/>
                    <a:gd name="T42" fmla="*/ 100 w 167"/>
                    <a:gd name="T43" fmla="*/ 96 h 176"/>
                    <a:gd name="T44" fmla="*/ 121 w 167"/>
                    <a:gd name="T45" fmla="*/ 27 h 176"/>
                    <a:gd name="T46" fmla="*/ 121 w 167"/>
                    <a:gd name="T47" fmla="*/ 12 h 176"/>
                    <a:gd name="T48" fmla="*/ 24 w 167"/>
                    <a:gd name="T49" fmla="*/ 113 h 176"/>
                    <a:gd name="T50" fmla="*/ 15 w 167"/>
                    <a:gd name="T51" fmla="*/ 126 h 176"/>
                    <a:gd name="T52" fmla="*/ 29 w 167"/>
                    <a:gd name="T53" fmla="*/ 114 h 176"/>
                    <a:gd name="T54" fmla="*/ 143 w 167"/>
                    <a:gd name="T55" fmla="*/ 52 h 176"/>
                    <a:gd name="T56" fmla="*/ 152 w 167"/>
                    <a:gd name="T57" fmla="*/ 40 h 176"/>
                    <a:gd name="T58" fmla="*/ 142 w 167"/>
                    <a:gd name="T59" fmla="*/ 53 h 176"/>
                    <a:gd name="T60" fmla="*/ 4 w 167"/>
                    <a:gd name="T61" fmla="*/ 79 h 176"/>
                    <a:gd name="T62" fmla="*/ 17 w 167"/>
                    <a:gd name="T63" fmla="*/ 86 h 176"/>
                    <a:gd name="T64" fmla="*/ 151 w 167"/>
                    <a:gd name="T65" fmla="*/ 79 h 176"/>
                    <a:gd name="T66" fmla="*/ 163 w 167"/>
                    <a:gd name="T67" fmla="*/ 86 h 176"/>
                    <a:gd name="T68" fmla="*/ 28 w 167"/>
                    <a:gd name="T69" fmla="*/ 46 h 176"/>
                    <a:gd name="T70" fmla="*/ 13 w 167"/>
                    <a:gd name="T71" fmla="*/ 46 h 176"/>
                    <a:gd name="T72" fmla="*/ 29 w 167"/>
                    <a:gd name="T73" fmla="*/ 52 h 176"/>
                    <a:gd name="T74" fmla="*/ 143 w 167"/>
                    <a:gd name="T75" fmla="*/ 113 h 176"/>
                    <a:gd name="T76" fmla="*/ 152 w 167"/>
                    <a:gd name="T77" fmla="*/ 126 h 176"/>
                    <a:gd name="T78" fmla="*/ 155 w 167"/>
                    <a:gd name="T79" fmla="*/ 120 h 176"/>
                    <a:gd name="T80" fmla="*/ 52 w 167"/>
                    <a:gd name="T81" fmla="*/ 28 h 176"/>
                    <a:gd name="T82" fmla="*/ 42 w 167"/>
                    <a:gd name="T83" fmla="*/ 11 h 176"/>
                    <a:gd name="T84" fmla="*/ 47 w 167"/>
                    <a:gd name="T85" fmla="*/ 27 h 176"/>
                    <a:gd name="T86" fmla="*/ 88 w 167"/>
                    <a:gd name="T87" fmla="*/ 3 h 176"/>
                    <a:gd name="T88" fmla="*/ 81 w 167"/>
                    <a:gd name="T89"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7" h="176">
                      <a:moveTo>
                        <a:pt x="103" y="148"/>
                      </a:moveTo>
                      <a:cubicBezTo>
                        <a:pt x="103" y="148"/>
                        <a:pt x="103" y="148"/>
                        <a:pt x="103" y="148"/>
                      </a:cubicBezTo>
                      <a:cubicBezTo>
                        <a:pt x="103" y="150"/>
                        <a:pt x="102" y="151"/>
                        <a:pt x="101" y="151"/>
                      </a:cubicBezTo>
                      <a:cubicBezTo>
                        <a:pt x="68" y="151"/>
                        <a:pt x="68" y="151"/>
                        <a:pt x="68" y="151"/>
                      </a:cubicBezTo>
                      <a:cubicBezTo>
                        <a:pt x="66" y="151"/>
                        <a:pt x="64" y="150"/>
                        <a:pt x="64" y="148"/>
                      </a:cubicBezTo>
                      <a:cubicBezTo>
                        <a:pt x="64" y="148"/>
                        <a:pt x="64" y="148"/>
                        <a:pt x="64" y="148"/>
                      </a:cubicBezTo>
                      <a:cubicBezTo>
                        <a:pt x="64" y="146"/>
                        <a:pt x="66" y="144"/>
                        <a:pt x="68" y="144"/>
                      </a:cubicBezTo>
                      <a:cubicBezTo>
                        <a:pt x="101" y="144"/>
                        <a:pt x="101" y="144"/>
                        <a:pt x="101" y="144"/>
                      </a:cubicBezTo>
                      <a:cubicBezTo>
                        <a:pt x="102" y="144"/>
                        <a:pt x="103" y="146"/>
                        <a:pt x="103" y="148"/>
                      </a:cubicBezTo>
                      <a:close/>
                      <a:moveTo>
                        <a:pt x="101" y="163"/>
                      </a:moveTo>
                      <a:cubicBezTo>
                        <a:pt x="68" y="163"/>
                        <a:pt x="68" y="163"/>
                        <a:pt x="68" y="163"/>
                      </a:cubicBezTo>
                      <a:cubicBezTo>
                        <a:pt x="66" y="163"/>
                        <a:pt x="64" y="164"/>
                        <a:pt x="64" y="166"/>
                      </a:cubicBezTo>
                      <a:cubicBezTo>
                        <a:pt x="64" y="168"/>
                        <a:pt x="64" y="168"/>
                        <a:pt x="64" y="168"/>
                      </a:cubicBezTo>
                      <a:cubicBezTo>
                        <a:pt x="64" y="170"/>
                        <a:pt x="66" y="171"/>
                        <a:pt x="68" y="171"/>
                      </a:cubicBezTo>
                      <a:cubicBezTo>
                        <a:pt x="70" y="171"/>
                        <a:pt x="70" y="171"/>
                        <a:pt x="70" y="171"/>
                      </a:cubicBezTo>
                      <a:cubicBezTo>
                        <a:pt x="70" y="172"/>
                        <a:pt x="70" y="172"/>
                        <a:pt x="70" y="172"/>
                      </a:cubicBezTo>
                      <a:cubicBezTo>
                        <a:pt x="70" y="174"/>
                        <a:pt x="72" y="176"/>
                        <a:pt x="74" y="176"/>
                      </a:cubicBezTo>
                      <a:cubicBezTo>
                        <a:pt x="94" y="176"/>
                        <a:pt x="94" y="176"/>
                        <a:pt x="94" y="176"/>
                      </a:cubicBezTo>
                      <a:cubicBezTo>
                        <a:pt x="96" y="176"/>
                        <a:pt x="97" y="174"/>
                        <a:pt x="97" y="172"/>
                      </a:cubicBezTo>
                      <a:cubicBezTo>
                        <a:pt x="97" y="171"/>
                        <a:pt x="97" y="171"/>
                        <a:pt x="97" y="171"/>
                      </a:cubicBezTo>
                      <a:cubicBezTo>
                        <a:pt x="101" y="171"/>
                        <a:pt x="101" y="171"/>
                        <a:pt x="101" y="171"/>
                      </a:cubicBezTo>
                      <a:cubicBezTo>
                        <a:pt x="102" y="171"/>
                        <a:pt x="103" y="170"/>
                        <a:pt x="103" y="168"/>
                      </a:cubicBezTo>
                      <a:cubicBezTo>
                        <a:pt x="103" y="166"/>
                        <a:pt x="103" y="166"/>
                        <a:pt x="103" y="166"/>
                      </a:cubicBezTo>
                      <a:cubicBezTo>
                        <a:pt x="103" y="164"/>
                        <a:pt x="102" y="163"/>
                        <a:pt x="101" y="163"/>
                      </a:cubicBezTo>
                      <a:close/>
                      <a:moveTo>
                        <a:pt x="101" y="153"/>
                      </a:moveTo>
                      <a:cubicBezTo>
                        <a:pt x="68" y="153"/>
                        <a:pt x="68" y="153"/>
                        <a:pt x="68" y="153"/>
                      </a:cubicBezTo>
                      <a:cubicBezTo>
                        <a:pt x="66" y="153"/>
                        <a:pt x="64" y="155"/>
                        <a:pt x="64" y="157"/>
                      </a:cubicBezTo>
                      <a:cubicBezTo>
                        <a:pt x="64" y="157"/>
                        <a:pt x="64" y="157"/>
                        <a:pt x="64" y="157"/>
                      </a:cubicBezTo>
                      <a:cubicBezTo>
                        <a:pt x="64" y="159"/>
                        <a:pt x="66" y="161"/>
                        <a:pt x="68" y="161"/>
                      </a:cubicBezTo>
                      <a:cubicBezTo>
                        <a:pt x="101" y="161"/>
                        <a:pt x="101" y="161"/>
                        <a:pt x="101" y="161"/>
                      </a:cubicBezTo>
                      <a:cubicBezTo>
                        <a:pt x="102" y="161"/>
                        <a:pt x="103" y="159"/>
                        <a:pt x="103" y="157"/>
                      </a:cubicBezTo>
                      <a:cubicBezTo>
                        <a:pt x="103" y="157"/>
                        <a:pt x="103" y="157"/>
                        <a:pt x="103" y="157"/>
                      </a:cubicBezTo>
                      <a:cubicBezTo>
                        <a:pt x="103" y="155"/>
                        <a:pt x="102" y="153"/>
                        <a:pt x="101" y="153"/>
                      </a:cubicBezTo>
                      <a:close/>
                      <a:moveTo>
                        <a:pt x="128" y="84"/>
                      </a:moveTo>
                      <a:cubicBezTo>
                        <a:pt x="128" y="96"/>
                        <a:pt x="123" y="106"/>
                        <a:pt x="116" y="114"/>
                      </a:cubicBezTo>
                      <a:cubicBezTo>
                        <a:pt x="101" y="131"/>
                        <a:pt x="110" y="141"/>
                        <a:pt x="102" y="141"/>
                      </a:cubicBezTo>
                      <a:cubicBezTo>
                        <a:pt x="66" y="141"/>
                        <a:pt x="66" y="141"/>
                        <a:pt x="66" y="141"/>
                      </a:cubicBezTo>
                      <a:cubicBezTo>
                        <a:pt x="58" y="141"/>
                        <a:pt x="66" y="131"/>
                        <a:pt x="52" y="114"/>
                      </a:cubicBezTo>
                      <a:cubicBezTo>
                        <a:pt x="45" y="106"/>
                        <a:pt x="40" y="96"/>
                        <a:pt x="40" y="84"/>
                      </a:cubicBezTo>
                      <a:cubicBezTo>
                        <a:pt x="40" y="61"/>
                        <a:pt x="60" y="41"/>
                        <a:pt x="84" y="41"/>
                      </a:cubicBezTo>
                      <a:cubicBezTo>
                        <a:pt x="108" y="41"/>
                        <a:pt x="128" y="61"/>
                        <a:pt x="128" y="84"/>
                      </a:cubicBezTo>
                      <a:close/>
                      <a:moveTo>
                        <a:pt x="100" y="96"/>
                      </a:moveTo>
                      <a:cubicBezTo>
                        <a:pt x="100" y="87"/>
                        <a:pt x="93" y="83"/>
                        <a:pt x="88" y="81"/>
                      </a:cubicBezTo>
                      <a:cubicBezTo>
                        <a:pt x="81" y="79"/>
                        <a:pt x="81" y="77"/>
                        <a:pt x="81" y="76"/>
                      </a:cubicBezTo>
                      <a:cubicBezTo>
                        <a:pt x="81" y="74"/>
                        <a:pt x="82" y="72"/>
                        <a:pt x="85" y="72"/>
                      </a:cubicBezTo>
                      <a:cubicBezTo>
                        <a:pt x="89" y="72"/>
                        <a:pt x="91" y="74"/>
                        <a:pt x="92" y="75"/>
                      </a:cubicBezTo>
                      <a:cubicBezTo>
                        <a:pt x="95" y="76"/>
                        <a:pt x="95" y="76"/>
                        <a:pt x="95" y="76"/>
                      </a:cubicBezTo>
                      <a:cubicBezTo>
                        <a:pt x="99" y="67"/>
                        <a:pt x="99" y="67"/>
                        <a:pt x="99" y="67"/>
                      </a:cubicBezTo>
                      <a:cubicBezTo>
                        <a:pt x="97" y="65"/>
                        <a:pt x="97" y="65"/>
                        <a:pt x="97" y="65"/>
                      </a:cubicBezTo>
                      <a:cubicBezTo>
                        <a:pt x="95" y="64"/>
                        <a:pt x="92" y="63"/>
                        <a:pt x="90" y="62"/>
                      </a:cubicBezTo>
                      <a:cubicBezTo>
                        <a:pt x="90" y="56"/>
                        <a:pt x="90" y="56"/>
                        <a:pt x="90" y="56"/>
                      </a:cubicBezTo>
                      <a:cubicBezTo>
                        <a:pt x="80" y="56"/>
                        <a:pt x="80" y="56"/>
                        <a:pt x="80" y="56"/>
                      </a:cubicBezTo>
                      <a:cubicBezTo>
                        <a:pt x="80" y="63"/>
                        <a:pt x="80" y="63"/>
                        <a:pt x="80" y="63"/>
                      </a:cubicBezTo>
                      <a:cubicBezTo>
                        <a:pt x="73" y="65"/>
                        <a:pt x="69" y="71"/>
                        <a:pt x="69" y="77"/>
                      </a:cubicBezTo>
                      <a:cubicBezTo>
                        <a:pt x="69" y="85"/>
                        <a:pt x="76" y="89"/>
                        <a:pt x="82" y="91"/>
                      </a:cubicBezTo>
                      <a:cubicBezTo>
                        <a:pt x="88" y="93"/>
                        <a:pt x="88" y="95"/>
                        <a:pt x="88" y="97"/>
                      </a:cubicBezTo>
                      <a:cubicBezTo>
                        <a:pt x="88" y="99"/>
                        <a:pt x="86" y="101"/>
                        <a:pt x="83" y="101"/>
                      </a:cubicBezTo>
                      <a:cubicBezTo>
                        <a:pt x="80" y="101"/>
                        <a:pt x="77" y="100"/>
                        <a:pt x="74" y="98"/>
                      </a:cubicBezTo>
                      <a:cubicBezTo>
                        <a:pt x="71" y="96"/>
                        <a:pt x="71" y="96"/>
                        <a:pt x="71" y="96"/>
                      </a:cubicBezTo>
                      <a:cubicBezTo>
                        <a:pt x="68" y="106"/>
                        <a:pt x="68" y="106"/>
                        <a:pt x="68" y="106"/>
                      </a:cubicBezTo>
                      <a:cubicBezTo>
                        <a:pt x="70" y="108"/>
                        <a:pt x="70" y="108"/>
                        <a:pt x="70" y="108"/>
                      </a:cubicBezTo>
                      <a:cubicBezTo>
                        <a:pt x="72" y="109"/>
                        <a:pt x="75" y="111"/>
                        <a:pt x="79" y="111"/>
                      </a:cubicBezTo>
                      <a:cubicBezTo>
                        <a:pt x="79" y="118"/>
                        <a:pt x="79" y="118"/>
                        <a:pt x="79" y="118"/>
                      </a:cubicBezTo>
                      <a:cubicBezTo>
                        <a:pt x="89" y="118"/>
                        <a:pt x="89" y="118"/>
                        <a:pt x="89" y="118"/>
                      </a:cubicBezTo>
                      <a:cubicBezTo>
                        <a:pt x="89" y="111"/>
                        <a:pt x="89" y="111"/>
                        <a:pt x="89" y="111"/>
                      </a:cubicBezTo>
                      <a:cubicBezTo>
                        <a:pt x="96" y="108"/>
                        <a:pt x="100" y="103"/>
                        <a:pt x="100" y="96"/>
                      </a:cubicBezTo>
                      <a:close/>
                      <a:moveTo>
                        <a:pt x="116" y="28"/>
                      </a:moveTo>
                      <a:cubicBezTo>
                        <a:pt x="116" y="28"/>
                        <a:pt x="117" y="29"/>
                        <a:pt x="118" y="29"/>
                      </a:cubicBezTo>
                      <a:cubicBezTo>
                        <a:pt x="119" y="29"/>
                        <a:pt x="120" y="28"/>
                        <a:pt x="121" y="27"/>
                      </a:cubicBezTo>
                      <a:cubicBezTo>
                        <a:pt x="127" y="15"/>
                        <a:pt x="127" y="15"/>
                        <a:pt x="127" y="15"/>
                      </a:cubicBezTo>
                      <a:cubicBezTo>
                        <a:pt x="128" y="13"/>
                        <a:pt x="127" y="12"/>
                        <a:pt x="126" y="11"/>
                      </a:cubicBezTo>
                      <a:cubicBezTo>
                        <a:pt x="124" y="10"/>
                        <a:pt x="121" y="10"/>
                        <a:pt x="121" y="12"/>
                      </a:cubicBezTo>
                      <a:cubicBezTo>
                        <a:pt x="114" y="23"/>
                        <a:pt x="114" y="23"/>
                        <a:pt x="114" y="23"/>
                      </a:cubicBezTo>
                      <a:cubicBezTo>
                        <a:pt x="113" y="24"/>
                        <a:pt x="114" y="27"/>
                        <a:pt x="116" y="28"/>
                      </a:cubicBezTo>
                      <a:close/>
                      <a:moveTo>
                        <a:pt x="24" y="113"/>
                      </a:moveTo>
                      <a:cubicBezTo>
                        <a:pt x="13" y="120"/>
                        <a:pt x="13" y="120"/>
                        <a:pt x="13" y="120"/>
                      </a:cubicBezTo>
                      <a:cubicBezTo>
                        <a:pt x="11" y="121"/>
                        <a:pt x="10" y="122"/>
                        <a:pt x="11" y="124"/>
                      </a:cubicBezTo>
                      <a:cubicBezTo>
                        <a:pt x="12" y="125"/>
                        <a:pt x="13" y="126"/>
                        <a:pt x="15" y="126"/>
                      </a:cubicBezTo>
                      <a:cubicBezTo>
                        <a:pt x="15" y="126"/>
                        <a:pt x="16" y="126"/>
                        <a:pt x="17" y="126"/>
                      </a:cubicBezTo>
                      <a:cubicBezTo>
                        <a:pt x="28" y="120"/>
                        <a:pt x="28" y="120"/>
                        <a:pt x="28" y="120"/>
                      </a:cubicBezTo>
                      <a:cubicBezTo>
                        <a:pt x="30" y="119"/>
                        <a:pt x="30" y="116"/>
                        <a:pt x="29" y="114"/>
                      </a:cubicBezTo>
                      <a:cubicBezTo>
                        <a:pt x="28" y="112"/>
                        <a:pt x="26" y="112"/>
                        <a:pt x="24" y="113"/>
                      </a:cubicBezTo>
                      <a:close/>
                      <a:moveTo>
                        <a:pt x="142" y="53"/>
                      </a:moveTo>
                      <a:cubicBezTo>
                        <a:pt x="142" y="53"/>
                        <a:pt x="143" y="52"/>
                        <a:pt x="143" y="52"/>
                      </a:cubicBezTo>
                      <a:cubicBezTo>
                        <a:pt x="155" y="46"/>
                        <a:pt x="155" y="46"/>
                        <a:pt x="155" y="46"/>
                      </a:cubicBezTo>
                      <a:cubicBezTo>
                        <a:pt x="157" y="45"/>
                        <a:pt x="157" y="42"/>
                        <a:pt x="156" y="41"/>
                      </a:cubicBezTo>
                      <a:cubicBezTo>
                        <a:pt x="155" y="40"/>
                        <a:pt x="153" y="39"/>
                        <a:pt x="152" y="40"/>
                      </a:cubicBezTo>
                      <a:cubicBezTo>
                        <a:pt x="140" y="46"/>
                        <a:pt x="140" y="46"/>
                        <a:pt x="140" y="46"/>
                      </a:cubicBezTo>
                      <a:cubicBezTo>
                        <a:pt x="139" y="47"/>
                        <a:pt x="138" y="50"/>
                        <a:pt x="139" y="52"/>
                      </a:cubicBezTo>
                      <a:cubicBezTo>
                        <a:pt x="140" y="52"/>
                        <a:pt x="141" y="53"/>
                        <a:pt x="142" y="53"/>
                      </a:cubicBezTo>
                      <a:close/>
                      <a:moveTo>
                        <a:pt x="20" y="82"/>
                      </a:moveTo>
                      <a:cubicBezTo>
                        <a:pt x="20" y="81"/>
                        <a:pt x="19" y="79"/>
                        <a:pt x="17" y="79"/>
                      </a:cubicBezTo>
                      <a:cubicBezTo>
                        <a:pt x="4" y="79"/>
                        <a:pt x="4" y="79"/>
                        <a:pt x="4" y="79"/>
                      </a:cubicBezTo>
                      <a:cubicBezTo>
                        <a:pt x="2" y="79"/>
                        <a:pt x="0" y="81"/>
                        <a:pt x="0" y="82"/>
                      </a:cubicBezTo>
                      <a:cubicBezTo>
                        <a:pt x="0" y="85"/>
                        <a:pt x="2" y="86"/>
                        <a:pt x="4" y="86"/>
                      </a:cubicBezTo>
                      <a:cubicBezTo>
                        <a:pt x="17" y="86"/>
                        <a:pt x="17" y="86"/>
                        <a:pt x="17" y="86"/>
                      </a:cubicBezTo>
                      <a:cubicBezTo>
                        <a:pt x="19" y="86"/>
                        <a:pt x="20" y="85"/>
                        <a:pt x="20" y="82"/>
                      </a:cubicBezTo>
                      <a:close/>
                      <a:moveTo>
                        <a:pt x="163" y="79"/>
                      </a:moveTo>
                      <a:cubicBezTo>
                        <a:pt x="151" y="79"/>
                        <a:pt x="151" y="79"/>
                        <a:pt x="151" y="79"/>
                      </a:cubicBezTo>
                      <a:cubicBezTo>
                        <a:pt x="149" y="79"/>
                        <a:pt x="147" y="81"/>
                        <a:pt x="147" y="82"/>
                      </a:cubicBezTo>
                      <a:cubicBezTo>
                        <a:pt x="147" y="85"/>
                        <a:pt x="149" y="86"/>
                        <a:pt x="151" y="86"/>
                      </a:cubicBezTo>
                      <a:cubicBezTo>
                        <a:pt x="163" y="86"/>
                        <a:pt x="163" y="86"/>
                        <a:pt x="163" y="86"/>
                      </a:cubicBezTo>
                      <a:cubicBezTo>
                        <a:pt x="166" y="86"/>
                        <a:pt x="167" y="85"/>
                        <a:pt x="167" y="82"/>
                      </a:cubicBezTo>
                      <a:cubicBezTo>
                        <a:pt x="167" y="81"/>
                        <a:pt x="166" y="79"/>
                        <a:pt x="163" y="79"/>
                      </a:cubicBezTo>
                      <a:close/>
                      <a:moveTo>
                        <a:pt x="28" y="46"/>
                      </a:moveTo>
                      <a:cubicBezTo>
                        <a:pt x="17" y="40"/>
                        <a:pt x="17" y="40"/>
                        <a:pt x="17" y="40"/>
                      </a:cubicBezTo>
                      <a:cubicBezTo>
                        <a:pt x="15" y="39"/>
                        <a:pt x="12" y="40"/>
                        <a:pt x="11" y="41"/>
                      </a:cubicBezTo>
                      <a:cubicBezTo>
                        <a:pt x="10" y="42"/>
                        <a:pt x="11" y="45"/>
                        <a:pt x="13" y="46"/>
                      </a:cubicBezTo>
                      <a:cubicBezTo>
                        <a:pt x="24" y="52"/>
                        <a:pt x="24" y="52"/>
                        <a:pt x="24" y="52"/>
                      </a:cubicBezTo>
                      <a:cubicBezTo>
                        <a:pt x="25" y="52"/>
                        <a:pt x="25" y="53"/>
                        <a:pt x="26" y="53"/>
                      </a:cubicBezTo>
                      <a:cubicBezTo>
                        <a:pt x="27" y="53"/>
                        <a:pt x="29" y="52"/>
                        <a:pt x="29" y="52"/>
                      </a:cubicBezTo>
                      <a:cubicBezTo>
                        <a:pt x="30" y="50"/>
                        <a:pt x="30" y="47"/>
                        <a:pt x="28" y="46"/>
                      </a:cubicBezTo>
                      <a:close/>
                      <a:moveTo>
                        <a:pt x="155" y="120"/>
                      </a:moveTo>
                      <a:cubicBezTo>
                        <a:pt x="143" y="113"/>
                        <a:pt x="143" y="113"/>
                        <a:pt x="143" y="113"/>
                      </a:cubicBezTo>
                      <a:cubicBezTo>
                        <a:pt x="142" y="112"/>
                        <a:pt x="140" y="112"/>
                        <a:pt x="139" y="114"/>
                      </a:cubicBezTo>
                      <a:cubicBezTo>
                        <a:pt x="138" y="116"/>
                        <a:pt x="139" y="119"/>
                        <a:pt x="140" y="120"/>
                      </a:cubicBezTo>
                      <a:cubicBezTo>
                        <a:pt x="152" y="126"/>
                        <a:pt x="152" y="126"/>
                        <a:pt x="152" y="126"/>
                      </a:cubicBezTo>
                      <a:cubicBezTo>
                        <a:pt x="152" y="126"/>
                        <a:pt x="152" y="126"/>
                        <a:pt x="153" y="126"/>
                      </a:cubicBezTo>
                      <a:cubicBezTo>
                        <a:pt x="154" y="126"/>
                        <a:pt x="155" y="125"/>
                        <a:pt x="156" y="124"/>
                      </a:cubicBezTo>
                      <a:cubicBezTo>
                        <a:pt x="157" y="122"/>
                        <a:pt x="157" y="121"/>
                        <a:pt x="155" y="120"/>
                      </a:cubicBezTo>
                      <a:close/>
                      <a:moveTo>
                        <a:pt x="47" y="27"/>
                      </a:moveTo>
                      <a:cubicBezTo>
                        <a:pt x="48" y="28"/>
                        <a:pt x="50" y="29"/>
                        <a:pt x="50" y="29"/>
                      </a:cubicBezTo>
                      <a:cubicBezTo>
                        <a:pt x="51" y="29"/>
                        <a:pt x="51" y="28"/>
                        <a:pt x="52" y="28"/>
                      </a:cubicBezTo>
                      <a:cubicBezTo>
                        <a:pt x="54" y="27"/>
                        <a:pt x="54" y="24"/>
                        <a:pt x="53" y="23"/>
                      </a:cubicBezTo>
                      <a:cubicBezTo>
                        <a:pt x="47" y="12"/>
                        <a:pt x="47" y="12"/>
                        <a:pt x="47" y="12"/>
                      </a:cubicBezTo>
                      <a:cubicBezTo>
                        <a:pt x="46" y="10"/>
                        <a:pt x="44" y="10"/>
                        <a:pt x="42" y="11"/>
                      </a:cubicBezTo>
                      <a:cubicBezTo>
                        <a:pt x="40" y="12"/>
                        <a:pt x="40" y="13"/>
                        <a:pt x="40" y="15"/>
                      </a:cubicBezTo>
                      <a:cubicBezTo>
                        <a:pt x="47" y="27"/>
                        <a:pt x="47" y="27"/>
                        <a:pt x="47" y="27"/>
                      </a:cubicBezTo>
                      <a:cubicBezTo>
                        <a:pt x="47" y="27"/>
                        <a:pt x="47" y="27"/>
                        <a:pt x="47" y="27"/>
                      </a:cubicBezTo>
                      <a:close/>
                      <a:moveTo>
                        <a:pt x="84" y="20"/>
                      </a:moveTo>
                      <a:cubicBezTo>
                        <a:pt x="86" y="20"/>
                        <a:pt x="88" y="18"/>
                        <a:pt x="88" y="16"/>
                      </a:cubicBezTo>
                      <a:cubicBezTo>
                        <a:pt x="88" y="3"/>
                        <a:pt x="88" y="3"/>
                        <a:pt x="88" y="3"/>
                      </a:cubicBezTo>
                      <a:cubicBezTo>
                        <a:pt x="88" y="1"/>
                        <a:pt x="86" y="0"/>
                        <a:pt x="84" y="0"/>
                      </a:cubicBezTo>
                      <a:cubicBezTo>
                        <a:pt x="81" y="0"/>
                        <a:pt x="81" y="1"/>
                        <a:pt x="81" y="3"/>
                      </a:cubicBezTo>
                      <a:cubicBezTo>
                        <a:pt x="81" y="16"/>
                        <a:pt x="81" y="16"/>
                        <a:pt x="81" y="16"/>
                      </a:cubicBezTo>
                      <a:cubicBezTo>
                        <a:pt x="81" y="18"/>
                        <a:pt x="81" y="20"/>
                        <a:pt x="84" y="20"/>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defPPr>
                    <a:defRPr lang="id-ID"/>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endParaRPr lang="en-US"/>
                </a:p>
              </p:txBody>
            </p:sp>
          </p:grpSp>
        </p:grpSp>
      </p:grpSp>
      <p:pic>
        <p:nvPicPr>
          <p:cNvPr id="1032" name="Picture 8" descr="Google Play Store Png - 57+ Koleksi Gambar">
            <a:extLst>
              <a:ext uri="{FF2B5EF4-FFF2-40B4-BE49-F238E27FC236}">
                <a16:creationId xmlns:a16="http://schemas.microsoft.com/office/drawing/2014/main" id="{CFEA38A9-FB6F-442D-BA5B-705DC02D6BB0}"/>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5714" t="6626" r="16723" b="6866"/>
          <a:stretch/>
        </p:blipFill>
        <p:spPr bwMode="auto">
          <a:xfrm>
            <a:off x="2991356" y="9293339"/>
            <a:ext cx="541764" cy="40090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E5D9014-24D9-4432-8279-FD3A14DADFC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97149" y="9324290"/>
            <a:ext cx="339003" cy="339003"/>
          </a:xfrm>
          <a:prstGeom prst="rect">
            <a:avLst/>
          </a:prstGeom>
        </p:spPr>
      </p:pic>
      <p:pic>
        <p:nvPicPr>
          <p:cNvPr id="14" name="Picture 13">
            <a:extLst>
              <a:ext uri="{FF2B5EF4-FFF2-40B4-BE49-F238E27FC236}">
                <a16:creationId xmlns:a16="http://schemas.microsoft.com/office/drawing/2014/main" id="{B532B997-0003-4760-938B-FAEF8FCCFC0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88325" y="9322383"/>
            <a:ext cx="342816" cy="342816"/>
          </a:xfrm>
          <a:prstGeom prst="rect">
            <a:avLst/>
          </a:prstGeom>
        </p:spPr>
      </p:pic>
      <p:graphicFrame>
        <p:nvGraphicFramePr>
          <p:cNvPr id="8" name="Chart 7">
            <a:extLst>
              <a:ext uri="{FF2B5EF4-FFF2-40B4-BE49-F238E27FC236}">
                <a16:creationId xmlns:a16="http://schemas.microsoft.com/office/drawing/2014/main" id="{F0F53272-EF43-4755-90D1-5469EF1B4790}"/>
              </a:ext>
            </a:extLst>
          </p:cNvPr>
          <p:cNvGraphicFramePr>
            <a:graphicFrameLocks/>
          </p:cNvGraphicFramePr>
          <p:nvPr>
            <p:extLst>
              <p:ext uri="{D42A27DB-BD31-4B8C-83A1-F6EECF244321}">
                <p14:modId xmlns:p14="http://schemas.microsoft.com/office/powerpoint/2010/main" val="3483118836"/>
              </p:ext>
            </p:extLst>
          </p:nvPr>
        </p:nvGraphicFramePr>
        <p:xfrm>
          <a:off x="3091942" y="1363492"/>
          <a:ext cx="4790437" cy="225149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B22CC2B-AE63-4859-8853-772D66BEECBB}"/>
              </a:ext>
            </a:extLst>
          </p:cNvPr>
          <p:cNvGraphicFramePr>
            <a:graphicFrameLocks/>
          </p:cNvGraphicFramePr>
          <p:nvPr>
            <p:extLst>
              <p:ext uri="{D42A27DB-BD31-4B8C-83A1-F6EECF244321}">
                <p14:modId xmlns:p14="http://schemas.microsoft.com/office/powerpoint/2010/main" val="1331437452"/>
              </p:ext>
            </p:extLst>
          </p:nvPr>
        </p:nvGraphicFramePr>
        <p:xfrm>
          <a:off x="194167" y="3187131"/>
          <a:ext cx="3715147" cy="2674499"/>
        </p:xfrm>
        <a:graphic>
          <a:graphicData uri="http://schemas.openxmlformats.org/drawingml/2006/chart">
            <c:chart xmlns:c="http://schemas.openxmlformats.org/drawingml/2006/chart" xmlns:r="http://schemas.openxmlformats.org/officeDocument/2006/relationships" r:id="rId12"/>
          </a:graphicData>
        </a:graphic>
      </p:graphicFrame>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CF400F6-CF29-4624-9650-F0ACC0443D35}"/>
              </a:ext>
            </a:extLst>
          </p:cNvPr>
          <p:cNvSpPr/>
          <p:nvPr/>
        </p:nvSpPr>
        <p:spPr>
          <a:xfrm>
            <a:off x="260603" y="9035537"/>
            <a:ext cx="7061407" cy="9903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2"/>
          <p:cNvGraphicFramePr>
            <a:graphicFrameLocks noGrp="1"/>
          </p:cNvGraphicFramePr>
          <p:nvPr>
            <p:extLst>
              <p:ext uri="{D42A27DB-BD31-4B8C-83A1-F6EECF244321}">
                <p14:modId xmlns:p14="http://schemas.microsoft.com/office/powerpoint/2010/main" val="3215577020"/>
              </p:ext>
            </p:extLst>
          </p:nvPr>
        </p:nvGraphicFramePr>
        <p:xfrm>
          <a:off x="290535" y="7965041"/>
          <a:ext cx="7031475" cy="1037938"/>
        </p:xfrm>
        <a:graphic>
          <a:graphicData uri="http://schemas.openxmlformats.org/drawingml/2006/table">
            <a:tbl>
              <a:tblPr firstRow="1" bandRow="1">
                <a:tableStyleId>{2D5ABB26-0587-4C30-8999-92F81FD0307C}</a:tableStyleId>
              </a:tblPr>
              <a:tblGrid>
                <a:gridCol w="457200">
                  <a:extLst>
                    <a:ext uri="{9D8B030D-6E8A-4147-A177-3AD203B41FA5}">
                      <a16:colId xmlns:a16="http://schemas.microsoft.com/office/drawing/2014/main" val="20000"/>
                    </a:ext>
                  </a:extLst>
                </a:gridCol>
                <a:gridCol w="504316">
                  <a:extLst>
                    <a:ext uri="{9D8B030D-6E8A-4147-A177-3AD203B41FA5}">
                      <a16:colId xmlns:a16="http://schemas.microsoft.com/office/drawing/2014/main" val="20001"/>
                    </a:ext>
                  </a:extLst>
                </a:gridCol>
                <a:gridCol w="535305">
                  <a:extLst>
                    <a:ext uri="{9D8B030D-6E8A-4147-A177-3AD203B41FA5}">
                      <a16:colId xmlns:a16="http://schemas.microsoft.com/office/drawing/2014/main" val="20002"/>
                    </a:ext>
                  </a:extLst>
                </a:gridCol>
                <a:gridCol w="479425">
                  <a:extLst>
                    <a:ext uri="{9D8B030D-6E8A-4147-A177-3AD203B41FA5}">
                      <a16:colId xmlns:a16="http://schemas.microsoft.com/office/drawing/2014/main" val="20003"/>
                    </a:ext>
                  </a:extLst>
                </a:gridCol>
                <a:gridCol w="462154">
                  <a:extLst>
                    <a:ext uri="{9D8B030D-6E8A-4147-A177-3AD203B41FA5}">
                      <a16:colId xmlns:a16="http://schemas.microsoft.com/office/drawing/2014/main" val="20004"/>
                    </a:ext>
                  </a:extLst>
                </a:gridCol>
                <a:gridCol w="558926">
                  <a:extLst>
                    <a:ext uri="{9D8B030D-6E8A-4147-A177-3AD203B41FA5}">
                      <a16:colId xmlns:a16="http://schemas.microsoft.com/office/drawing/2014/main" val="20005"/>
                    </a:ext>
                  </a:extLst>
                </a:gridCol>
                <a:gridCol w="530859">
                  <a:extLst>
                    <a:ext uri="{9D8B030D-6E8A-4147-A177-3AD203B41FA5}">
                      <a16:colId xmlns:a16="http://schemas.microsoft.com/office/drawing/2014/main" val="20006"/>
                    </a:ext>
                  </a:extLst>
                </a:gridCol>
                <a:gridCol w="497204">
                  <a:extLst>
                    <a:ext uri="{9D8B030D-6E8A-4147-A177-3AD203B41FA5}">
                      <a16:colId xmlns:a16="http://schemas.microsoft.com/office/drawing/2014/main" val="20007"/>
                    </a:ext>
                  </a:extLst>
                </a:gridCol>
                <a:gridCol w="478789">
                  <a:extLst>
                    <a:ext uri="{9D8B030D-6E8A-4147-A177-3AD203B41FA5}">
                      <a16:colId xmlns:a16="http://schemas.microsoft.com/office/drawing/2014/main" val="20008"/>
                    </a:ext>
                  </a:extLst>
                </a:gridCol>
                <a:gridCol w="448822">
                  <a:extLst>
                    <a:ext uri="{9D8B030D-6E8A-4147-A177-3AD203B41FA5}">
                      <a16:colId xmlns:a16="http://schemas.microsoft.com/office/drawing/2014/main" val="20009"/>
                    </a:ext>
                  </a:extLst>
                </a:gridCol>
                <a:gridCol w="515915">
                  <a:extLst>
                    <a:ext uri="{9D8B030D-6E8A-4147-A177-3AD203B41FA5}">
                      <a16:colId xmlns:a16="http://schemas.microsoft.com/office/drawing/2014/main" val="20010"/>
                    </a:ext>
                  </a:extLst>
                </a:gridCol>
                <a:gridCol w="474685">
                  <a:extLst>
                    <a:ext uri="{9D8B030D-6E8A-4147-A177-3AD203B41FA5}">
                      <a16:colId xmlns:a16="http://schemas.microsoft.com/office/drawing/2014/main" val="20011"/>
                    </a:ext>
                  </a:extLst>
                </a:gridCol>
                <a:gridCol w="471290">
                  <a:extLst>
                    <a:ext uri="{9D8B030D-6E8A-4147-A177-3AD203B41FA5}">
                      <a16:colId xmlns:a16="http://schemas.microsoft.com/office/drawing/2014/main" val="20012"/>
                    </a:ext>
                  </a:extLst>
                </a:gridCol>
                <a:gridCol w="616585">
                  <a:extLst>
                    <a:ext uri="{9D8B030D-6E8A-4147-A177-3AD203B41FA5}">
                      <a16:colId xmlns:a16="http://schemas.microsoft.com/office/drawing/2014/main" val="20013"/>
                    </a:ext>
                  </a:extLst>
                </a:gridCol>
              </a:tblGrid>
              <a:tr h="351619">
                <a:tc>
                  <a:txBody>
                    <a:bodyPr/>
                    <a:lstStyle/>
                    <a:p>
                      <a:pPr algn="ctr">
                        <a:lnSpc>
                          <a:spcPct val="100000"/>
                        </a:lnSpc>
                      </a:pPr>
                      <a:endParaRPr sz="800">
                        <a:latin typeface="Palatino Linotype" panose="02040502050505030304" pitchFamily="18" charset="0"/>
                        <a:cs typeface="Times New Roman"/>
                      </a:endParaRPr>
                    </a:p>
                  </a:txBody>
                  <a:tcPr marL="0" marR="0" marT="0" marB="0"/>
                </a:tc>
                <a:tc>
                  <a:txBody>
                    <a:bodyPr/>
                    <a:lstStyle/>
                    <a:p>
                      <a:pPr algn="ctr">
                        <a:lnSpc>
                          <a:spcPct val="100000"/>
                        </a:lnSpc>
                        <a:spcBef>
                          <a:spcPts val="35"/>
                        </a:spcBef>
                      </a:pPr>
                      <a:endParaRPr sz="800">
                        <a:latin typeface="Palatino Linotype" panose="02040502050505030304" pitchFamily="18" charset="0"/>
                        <a:cs typeface="Times New Roman"/>
                      </a:endParaRPr>
                    </a:p>
                    <a:p>
                      <a:pPr marL="59690" algn="ctr">
                        <a:lnSpc>
                          <a:spcPct val="100000"/>
                        </a:lnSpc>
                      </a:pPr>
                      <a:r>
                        <a:rPr sz="800" b="1" spc="15" dirty="0">
                          <a:latin typeface="Palatino Linotype" panose="02040502050505030304" pitchFamily="18" charset="0"/>
                          <a:cs typeface="Carlito"/>
                        </a:rPr>
                        <a:t>T1</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marL="55244" algn="ctr">
                        <a:lnSpc>
                          <a:spcPct val="100000"/>
                        </a:lnSpc>
                      </a:pPr>
                      <a:r>
                        <a:rPr sz="800" b="1" spc="15" dirty="0">
                          <a:latin typeface="Palatino Linotype" panose="02040502050505030304" pitchFamily="18" charset="0"/>
                          <a:cs typeface="Carlito"/>
                        </a:rPr>
                        <a:t>T2</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algn="ctr">
                        <a:lnSpc>
                          <a:spcPct val="100000"/>
                        </a:lnSpc>
                      </a:pPr>
                      <a:r>
                        <a:rPr sz="800" b="1" spc="15" dirty="0">
                          <a:latin typeface="Palatino Linotype" panose="02040502050505030304" pitchFamily="18" charset="0"/>
                          <a:cs typeface="Carlito"/>
                        </a:rPr>
                        <a:t>T3</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marR="8255" algn="ctr">
                        <a:lnSpc>
                          <a:spcPct val="100000"/>
                        </a:lnSpc>
                      </a:pPr>
                      <a:r>
                        <a:rPr sz="800" b="1" spc="15" dirty="0">
                          <a:latin typeface="Palatino Linotype" panose="02040502050505030304" pitchFamily="18" charset="0"/>
                          <a:cs typeface="Carlito"/>
                        </a:rPr>
                        <a:t>T4</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marR="8890" algn="ctr">
                        <a:lnSpc>
                          <a:spcPct val="100000"/>
                        </a:lnSpc>
                      </a:pPr>
                      <a:r>
                        <a:rPr sz="800" b="1" spc="15" dirty="0">
                          <a:latin typeface="Palatino Linotype" panose="02040502050505030304" pitchFamily="18" charset="0"/>
                          <a:cs typeface="Carlito"/>
                        </a:rPr>
                        <a:t>T5</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marL="13970" algn="ctr">
                        <a:lnSpc>
                          <a:spcPct val="100000"/>
                        </a:lnSpc>
                        <a:spcBef>
                          <a:spcPts val="795"/>
                        </a:spcBef>
                      </a:pPr>
                      <a:r>
                        <a:rPr lang="en-US" sz="800" b="1" spc="15" dirty="0">
                          <a:latin typeface="Palatino Linotype" panose="02040502050505030304" pitchFamily="18" charset="0"/>
                          <a:cs typeface="Carlito"/>
                        </a:rPr>
                        <a:t>T6</a:t>
                      </a:r>
                      <a:endParaRPr sz="800" dirty="0">
                        <a:latin typeface="Palatino Linotype" panose="02040502050505030304" pitchFamily="18" charset="0"/>
                        <a:cs typeface="Carlito"/>
                      </a:endParaRPr>
                    </a:p>
                  </a:txBody>
                  <a:tcPr marL="0" marR="0" marT="10096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marL="17145" algn="ctr">
                        <a:lnSpc>
                          <a:spcPct val="100000"/>
                        </a:lnSpc>
                      </a:pPr>
                      <a:r>
                        <a:rPr sz="800" b="1" spc="15" dirty="0">
                          <a:latin typeface="Palatino Linotype" panose="02040502050505030304" pitchFamily="18" charset="0"/>
                          <a:cs typeface="Carlito"/>
                        </a:rPr>
                        <a:t>T7</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algn="ctr">
                        <a:lnSpc>
                          <a:spcPct val="100000"/>
                        </a:lnSpc>
                      </a:pPr>
                      <a:r>
                        <a:rPr sz="800" b="1" spc="15" dirty="0">
                          <a:latin typeface="Palatino Linotype" panose="02040502050505030304" pitchFamily="18" charset="0"/>
                          <a:cs typeface="Carlito"/>
                        </a:rPr>
                        <a:t>T8</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algn="ctr">
                        <a:lnSpc>
                          <a:spcPct val="100000"/>
                        </a:lnSpc>
                      </a:pPr>
                      <a:r>
                        <a:rPr sz="800" b="1" spc="15" dirty="0">
                          <a:latin typeface="Palatino Linotype" panose="02040502050505030304" pitchFamily="18" charset="0"/>
                          <a:cs typeface="Carlito"/>
                        </a:rPr>
                        <a:t>T9</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marL="147955" algn="ctr">
                        <a:lnSpc>
                          <a:spcPct val="100000"/>
                        </a:lnSpc>
                      </a:pPr>
                      <a:r>
                        <a:rPr sz="800" b="1" spc="15" dirty="0">
                          <a:latin typeface="Palatino Linotype" panose="02040502050505030304" pitchFamily="18" charset="0"/>
                          <a:cs typeface="Carlito"/>
                        </a:rPr>
                        <a:t>T10</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algn="ctr">
                        <a:lnSpc>
                          <a:spcPct val="100000"/>
                        </a:lnSpc>
                      </a:pPr>
                      <a:r>
                        <a:rPr sz="800" b="1" spc="15" dirty="0">
                          <a:latin typeface="Palatino Linotype" panose="02040502050505030304" pitchFamily="18" charset="0"/>
                          <a:cs typeface="Carlito"/>
                        </a:rPr>
                        <a:t>T11</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algn="ctr">
                        <a:lnSpc>
                          <a:spcPct val="100000"/>
                        </a:lnSpc>
                        <a:spcBef>
                          <a:spcPts val="35"/>
                        </a:spcBef>
                      </a:pPr>
                      <a:endParaRPr sz="800">
                        <a:latin typeface="Palatino Linotype" panose="02040502050505030304" pitchFamily="18" charset="0"/>
                        <a:cs typeface="Times New Roman"/>
                      </a:endParaRPr>
                    </a:p>
                    <a:p>
                      <a:pPr marR="136525" algn="ctr">
                        <a:lnSpc>
                          <a:spcPct val="100000"/>
                        </a:lnSpc>
                      </a:pPr>
                      <a:r>
                        <a:rPr sz="800" b="1" dirty="0">
                          <a:latin typeface="Palatino Linotype" panose="02040502050505030304" pitchFamily="18" charset="0"/>
                          <a:cs typeface="Carlito"/>
                        </a:rPr>
                        <a:t>T12</a:t>
                      </a:r>
                      <a:endParaRPr sz="800">
                        <a:latin typeface="Palatino Linotype" panose="02040502050505030304" pitchFamily="18" charset="0"/>
                        <a:cs typeface="Carlito"/>
                      </a:endParaRPr>
                    </a:p>
                  </a:txBody>
                  <a:tcPr marL="0" marR="0" marT="4445" marB="0">
                    <a:solidFill>
                      <a:schemeClr val="bg1">
                        <a:lumMod val="85000"/>
                      </a:schemeClr>
                    </a:solidFill>
                  </a:tcPr>
                </a:tc>
                <a:tc>
                  <a:txBody>
                    <a:bodyPr/>
                    <a:lstStyle/>
                    <a:p>
                      <a:pPr marL="107950" marR="101600" indent="-15875" algn="ctr">
                        <a:lnSpc>
                          <a:spcPct val="112300"/>
                        </a:lnSpc>
                        <a:spcBef>
                          <a:spcPts val="315"/>
                        </a:spcBef>
                      </a:pPr>
                      <a:r>
                        <a:rPr sz="800" b="1" spc="-10">
                          <a:latin typeface="Palatino Linotype" panose="02040502050505030304" pitchFamily="18" charset="0"/>
                          <a:cs typeface="Carlito"/>
                        </a:rPr>
                        <a:t>L</a:t>
                      </a:r>
                      <a:r>
                        <a:rPr lang="en-US" sz="800" b="1" spc="-10">
                          <a:latin typeface="Palatino Linotype" panose="02040502050505030304" pitchFamily="18" charset="0"/>
                          <a:cs typeface="Carlito"/>
                        </a:rPr>
                        <a:t>N </a:t>
                      </a:r>
                      <a:r>
                        <a:rPr sz="800" b="1" spc="-5">
                          <a:latin typeface="Palatino Linotype" panose="02040502050505030304" pitchFamily="18" charset="0"/>
                          <a:cs typeface="Carlito"/>
                        </a:rPr>
                        <a:t>từ</a:t>
                      </a:r>
                      <a:r>
                        <a:rPr lang="en-US" sz="800" b="1" spc="-5">
                          <a:latin typeface="Palatino Linotype" panose="02040502050505030304" pitchFamily="18" charset="0"/>
                          <a:cs typeface="Carlito"/>
                        </a:rPr>
                        <a:t> </a:t>
                      </a:r>
                      <a:r>
                        <a:rPr sz="800" b="1" spc="-10">
                          <a:latin typeface="Palatino Linotype" panose="02040502050505030304" pitchFamily="18" charset="0"/>
                          <a:cs typeface="Carlito"/>
                        </a:rPr>
                        <a:t>đầu năm</a:t>
                      </a:r>
                      <a:endParaRPr sz="800">
                        <a:latin typeface="Palatino Linotype" panose="02040502050505030304" pitchFamily="18" charset="0"/>
                        <a:cs typeface="Carlito"/>
                      </a:endParaRPr>
                    </a:p>
                  </a:txBody>
                  <a:tcPr marL="0" marR="0" marT="40005" marB="0">
                    <a:solidFill>
                      <a:schemeClr val="bg2">
                        <a:lumMod val="90000"/>
                      </a:schemeClr>
                    </a:solidFill>
                  </a:tcPr>
                </a:tc>
                <a:extLst>
                  <a:ext uri="{0D108BD9-81ED-4DB2-BD59-A6C34878D82A}">
                    <a16:rowId xmlns:a16="http://schemas.microsoft.com/office/drawing/2014/main" val="10001"/>
                  </a:ext>
                </a:extLst>
              </a:tr>
              <a:tr h="228773">
                <a:tc>
                  <a:txBody>
                    <a:bodyPr/>
                    <a:lstStyle/>
                    <a:p>
                      <a:pPr marL="4445" algn="ctr">
                        <a:lnSpc>
                          <a:spcPct val="100000"/>
                        </a:lnSpc>
                        <a:spcBef>
                          <a:spcPts val="85"/>
                        </a:spcBef>
                      </a:pPr>
                      <a:r>
                        <a:rPr sz="800" b="1" spc="-25">
                          <a:latin typeface="Palatino Linotype" panose="02040502050505030304" pitchFamily="18" charset="0"/>
                          <a:cs typeface="Arial"/>
                        </a:rPr>
                        <a:t>202</a:t>
                      </a:r>
                      <a:r>
                        <a:rPr lang="en-US" sz="800" b="1" spc="-25">
                          <a:latin typeface="Palatino Linotype" panose="02040502050505030304" pitchFamily="18" charset="0"/>
                          <a:cs typeface="Arial"/>
                        </a:rPr>
                        <a:t>3</a:t>
                      </a:r>
                      <a:endParaRPr sz="800" b="1">
                        <a:latin typeface="Palatino Linotype" panose="02040502050505030304" pitchFamily="18" charset="0"/>
                        <a:cs typeface="Arial"/>
                      </a:endParaRPr>
                    </a:p>
                  </a:txBody>
                  <a:tcPr marL="0" marR="0" marT="10795" marB="0" anchor="ctr"/>
                </a:tc>
                <a:tc>
                  <a:txBody>
                    <a:bodyPr/>
                    <a:lstStyle/>
                    <a:p>
                      <a:pPr marL="57785" algn="ctr">
                        <a:lnSpc>
                          <a:spcPct val="100000"/>
                        </a:lnSpc>
                        <a:spcBef>
                          <a:spcPts val="85"/>
                        </a:spcBef>
                      </a:pPr>
                      <a:r>
                        <a:rPr lang="en-US" sz="800" dirty="0">
                          <a:latin typeface="Palatino Linotype" panose="02040502050505030304" pitchFamily="18" charset="0"/>
                          <a:cs typeface="Carlito"/>
                        </a:rPr>
                        <a:t>5.06%</a:t>
                      </a:r>
                      <a:endParaRPr sz="800" dirty="0">
                        <a:latin typeface="Palatino Linotype" panose="02040502050505030304" pitchFamily="18" charset="0"/>
                        <a:cs typeface="Carlito"/>
                      </a:endParaRPr>
                    </a:p>
                  </a:txBody>
                  <a:tcPr marL="0" marR="0" marT="10795" marB="0" anchor="ctr"/>
                </a:tc>
                <a:tc>
                  <a:txBody>
                    <a:bodyPr/>
                    <a:lstStyle/>
                    <a:p>
                      <a:pPr marL="55880" algn="ctr">
                        <a:lnSpc>
                          <a:spcPct val="100000"/>
                        </a:lnSpc>
                        <a:spcBef>
                          <a:spcPts val="85"/>
                        </a:spcBef>
                      </a:pPr>
                      <a:r>
                        <a:rPr lang="en-US" sz="800" dirty="0">
                          <a:latin typeface="Palatino Linotype" panose="02040502050505030304" pitchFamily="18" charset="0"/>
                          <a:cs typeface="Carlito"/>
                        </a:rPr>
                        <a:t>-1.80%</a:t>
                      </a:r>
                      <a:endParaRPr sz="800" dirty="0">
                        <a:latin typeface="Palatino Linotype" panose="02040502050505030304" pitchFamily="18" charset="0"/>
                        <a:cs typeface="Carlito"/>
                      </a:endParaRPr>
                    </a:p>
                  </a:txBody>
                  <a:tcPr marL="0" marR="0" marT="10795" marB="0" anchor="ctr">
                    <a:solidFill>
                      <a:schemeClr val="bg1">
                        <a:lumMod val="95000"/>
                      </a:schemeClr>
                    </a:solidFill>
                  </a:tcPr>
                </a:tc>
                <a:tc>
                  <a:txBody>
                    <a:bodyPr/>
                    <a:lstStyle/>
                    <a:p>
                      <a:pPr algn="ctr">
                        <a:lnSpc>
                          <a:spcPct val="100000"/>
                        </a:lnSpc>
                        <a:spcBef>
                          <a:spcPts val="85"/>
                        </a:spcBef>
                      </a:pPr>
                      <a:r>
                        <a:rPr lang="en-US" sz="800" dirty="0">
                          <a:latin typeface="Palatino Linotype" panose="02040502050505030304" pitchFamily="18" charset="0"/>
                          <a:cs typeface="Carlito"/>
                        </a:rPr>
                        <a:t>1.15%</a:t>
                      </a:r>
                      <a:endParaRPr sz="800" dirty="0">
                        <a:latin typeface="Palatino Linotype" panose="02040502050505030304" pitchFamily="18" charset="0"/>
                        <a:cs typeface="Carlito"/>
                      </a:endParaRPr>
                    </a:p>
                  </a:txBody>
                  <a:tcPr marL="0" marR="0" marT="10795" marB="0" anchor="ctr"/>
                </a:tc>
                <a:tc>
                  <a:txBody>
                    <a:bodyPr/>
                    <a:lstStyle/>
                    <a:p>
                      <a:pPr marR="6350" algn="ctr">
                        <a:lnSpc>
                          <a:spcPct val="100000"/>
                        </a:lnSpc>
                        <a:spcBef>
                          <a:spcPts val="85"/>
                        </a:spcBef>
                      </a:pPr>
                      <a:r>
                        <a:rPr lang="en-US" sz="800" dirty="0">
                          <a:latin typeface="Palatino Linotype" panose="02040502050505030304" pitchFamily="18" charset="0"/>
                          <a:cs typeface="Carlito"/>
                        </a:rPr>
                        <a:t>1.40%</a:t>
                      </a:r>
                      <a:endParaRPr sz="800" dirty="0">
                        <a:latin typeface="Palatino Linotype" panose="02040502050505030304" pitchFamily="18" charset="0"/>
                        <a:cs typeface="Carlito"/>
                      </a:endParaRPr>
                    </a:p>
                  </a:txBody>
                  <a:tcPr marL="0" marR="0" marT="10795" marB="0" anchor="ctr"/>
                </a:tc>
                <a:tc>
                  <a:txBody>
                    <a:bodyPr/>
                    <a:lstStyle/>
                    <a:p>
                      <a:pPr marR="11430" algn="ctr">
                        <a:lnSpc>
                          <a:spcPct val="100000"/>
                        </a:lnSpc>
                        <a:spcBef>
                          <a:spcPts val="85"/>
                        </a:spcBef>
                      </a:pPr>
                      <a:r>
                        <a:rPr lang="en-US" sz="800" dirty="0">
                          <a:latin typeface="Palatino Linotype" panose="02040502050505030304" pitchFamily="18" charset="0"/>
                          <a:cs typeface="Carlito"/>
                        </a:rPr>
                        <a:t>3.93%</a:t>
                      </a:r>
                      <a:endParaRPr sz="800" dirty="0">
                        <a:latin typeface="Palatino Linotype" panose="02040502050505030304" pitchFamily="18" charset="0"/>
                        <a:cs typeface="Carlito"/>
                      </a:endParaRPr>
                    </a:p>
                  </a:txBody>
                  <a:tcPr marL="0" marR="0" marT="10795" marB="0" anchor="ctr"/>
                </a:tc>
                <a:tc>
                  <a:txBody>
                    <a:bodyPr/>
                    <a:lstStyle/>
                    <a:p>
                      <a:pPr marL="14604" algn="ctr">
                        <a:lnSpc>
                          <a:spcPct val="100000"/>
                        </a:lnSpc>
                        <a:spcBef>
                          <a:spcPts val="35"/>
                        </a:spcBef>
                      </a:pPr>
                      <a:r>
                        <a:rPr lang="en-US" sz="800" dirty="0">
                          <a:latin typeface="Palatino Linotype" panose="02040502050505030304" pitchFamily="18" charset="0"/>
                          <a:cs typeface="Carlito"/>
                        </a:rPr>
                        <a:t>3.31%</a:t>
                      </a:r>
                      <a:endParaRPr sz="800" dirty="0">
                        <a:latin typeface="Palatino Linotype" panose="02040502050505030304" pitchFamily="18" charset="0"/>
                        <a:cs typeface="Carlito"/>
                      </a:endParaRPr>
                    </a:p>
                  </a:txBody>
                  <a:tcPr marL="0" marR="0" marT="4445" marB="0" anchor="ctr"/>
                </a:tc>
                <a:tc>
                  <a:txBody>
                    <a:bodyPr/>
                    <a:lstStyle/>
                    <a:p>
                      <a:pPr marL="18415" algn="ctr">
                        <a:lnSpc>
                          <a:spcPct val="100000"/>
                        </a:lnSpc>
                        <a:spcBef>
                          <a:spcPts val="85"/>
                        </a:spcBef>
                      </a:pPr>
                      <a:r>
                        <a:rPr lang="en-US" sz="800" dirty="0">
                          <a:latin typeface="Palatino Linotype" panose="02040502050505030304" pitchFamily="18" charset="0"/>
                          <a:cs typeface="Carlito"/>
                        </a:rPr>
                        <a:t>2.33%</a:t>
                      </a: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r>
                        <a:rPr lang="en-US" sz="800" dirty="0">
                          <a:latin typeface="Palatino Linotype" panose="02040502050505030304" pitchFamily="18" charset="0"/>
                          <a:cs typeface="Carlito"/>
                        </a:rPr>
                        <a:t>1.79%</a:t>
                      </a: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r>
                        <a:rPr lang="en-US" sz="800" dirty="0">
                          <a:latin typeface="Palatino Linotype" panose="02040502050505030304" pitchFamily="18" charset="0"/>
                          <a:cs typeface="Carlito"/>
                        </a:rPr>
                        <a:t>1.59%</a:t>
                      </a:r>
                      <a:endParaRPr sz="800" dirty="0">
                        <a:latin typeface="Palatino Linotype" panose="02040502050505030304" pitchFamily="18" charset="0"/>
                        <a:cs typeface="Carlito"/>
                      </a:endParaRPr>
                    </a:p>
                  </a:txBody>
                  <a:tcPr marL="0" marR="0" marT="10795" marB="0" anchor="ctr"/>
                </a:tc>
                <a:tc>
                  <a:txBody>
                    <a:bodyPr/>
                    <a:lstStyle/>
                    <a:p>
                      <a:pPr marL="120650" algn="ctr">
                        <a:lnSpc>
                          <a:spcPct val="100000"/>
                        </a:lnSpc>
                        <a:spcBef>
                          <a:spcPts val="85"/>
                        </a:spcBef>
                      </a:pPr>
                      <a:r>
                        <a:rPr lang="en-US" sz="800" dirty="0">
                          <a:latin typeface="Palatino Linotype" panose="02040502050505030304" pitchFamily="18" charset="0"/>
                          <a:cs typeface="Carlito"/>
                        </a:rPr>
                        <a:t>-0.69%</a:t>
                      </a:r>
                      <a:endParaRPr sz="800" dirty="0">
                        <a:latin typeface="Palatino Linotype" panose="02040502050505030304" pitchFamily="18" charset="0"/>
                        <a:cs typeface="Carlito"/>
                      </a:endParaRPr>
                    </a:p>
                  </a:txBody>
                  <a:tcPr marL="0" marR="0" marT="10795" marB="0" anchor="ctr">
                    <a:solidFill>
                      <a:schemeClr val="bg1">
                        <a:lumMod val="95000"/>
                      </a:schemeClr>
                    </a:solidFill>
                  </a:tcPr>
                </a:tc>
                <a:tc>
                  <a:txBody>
                    <a:bodyPr/>
                    <a:lstStyle/>
                    <a:p>
                      <a:pPr algn="ctr">
                        <a:lnSpc>
                          <a:spcPct val="100000"/>
                        </a:lnSpc>
                        <a:spcBef>
                          <a:spcPts val="85"/>
                        </a:spcBef>
                      </a:pPr>
                      <a:r>
                        <a:rPr lang="en-US" sz="800" dirty="0">
                          <a:latin typeface="Palatino Linotype" panose="02040502050505030304" pitchFamily="18" charset="0"/>
                          <a:cs typeface="Carlito"/>
                        </a:rPr>
                        <a:t>1.54%</a:t>
                      </a:r>
                      <a:endParaRPr sz="800" dirty="0">
                        <a:latin typeface="Palatino Linotype" panose="02040502050505030304" pitchFamily="18" charset="0"/>
                        <a:cs typeface="Carlito"/>
                      </a:endParaRPr>
                    </a:p>
                  </a:txBody>
                  <a:tcPr marL="0" marR="0" marT="10795" marB="0" anchor="ctr"/>
                </a:tc>
                <a:tc>
                  <a:txBody>
                    <a:bodyPr/>
                    <a:lstStyle/>
                    <a:p>
                      <a:pPr marR="107950" algn="ctr">
                        <a:lnSpc>
                          <a:spcPct val="100000"/>
                        </a:lnSpc>
                        <a:spcBef>
                          <a:spcPts val="85"/>
                        </a:spcBef>
                      </a:pPr>
                      <a:r>
                        <a:rPr lang="en-US" sz="800" dirty="0">
                          <a:latin typeface="Palatino Linotype" panose="02040502050505030304" pitchFamily="18" charset="0"/>
                          <a:cs typeface="Carlito"/>
                        </a:rPr>
                        <a:t>1.82%</a:t>
                      </a:r>
                      <a:endParaRPr sz="800" dirty="0">
                        <a:latin typeface="Palatino Linotype" panose="02040502050505030304" pitchFamily="18" charset="0"/>
                        <a:cs typeface="Carlito"/>
                      </a:endParaRPr>
                    </a:p>
                  </a:txBody>
                  <a:tcPr marL="0" marR="0" marT="10795" marB="0" anchor="ctr"/>
                </a:tc>
                <a:tc>
                  <a:txBody>
                    <a:bodyPr/>
                    <a:lstStyle/>
                    <a:p>
                      <a:pPr marL="5080" algn="ctr">
                        <a:lnSpc>
                          <a:spcPct val="100000"/>
                        </a:lnSpc>
                        <a:spcBef>
                          <a:spcPts val="85"/>
                        </a:spcBef>
                      </a:pPr>
                      <a:r>
                        <a:rPr lang="en-US" sz="800" b="1" dirty="0">
                          <a:latin typeface="Palatino Linotype" panose="02040502050505030304" pitchFamily="18" charset="0"/>
                          <a:cs typeface="Carlito"/>
                        </a:rPr>
                        <a:t>23.45%</a:t>
                      </a:r>
                      <a:endParaRPr sz="800" b="1" dirty="0">
                        <a:latin typeface="Palatino Linotype" panose="02040502050505030304" pitchFamily="18" charset="0"/>
                        <a:cs typeface="Carlito"/>
                      </a:endParaRPr>
                    </a:p>
                  </a:txBody>
                  <a:tcPr marL="0" marR="0" marT="10795" marB="0" anchor="ctr">
                    <a:solidFill>
                      <a:schemeClr val="bg2">
                        <a:lumMod val="90000"/>
                      </a:schemeClr>
                    </a:solidFill>
                  </a:tcPr>
                </a:tc>
                <a:extLst>
                  <a:ext uri="{0D108BD9-81ED-4DB2-BD59-A6C34878D82A}">
                    <a16:rowId xmlns:a16="http://schemas.microsoft.com/office/drawing/2014/main" val="10002"/>
                  </a:ext>
                </a:extLst>
              </a:tr>
              <a:tr h="228773">
                <a:tc>
                  <a:txBody>
                    <a:bodyPr/>
                    <a:lstStyle/>
                    <a:p>
                      <a:pPr marL="4445" algn="ctr">
                        <a:lnSpc>
                          <a:spcPct val="100000"/>
                        </a:lnSpc>
                        <a:spcBef>
                          <a:spcPts val="85"/>
                        </a:spcBef>
                      </a:pPr>
                      <a:r>
                        <a:rPr lang="en-US" sz="800" b="1" dirty="0">
                          <a:latin typeface="Palatino Linotype" panose="02040502050505030304" pitchFamily="18" charset="0"/>
                          <a:cs typeface="Arial"/>
                        </a:rPr>
                        <a:t>2024</a:t>
                      </a:r>
                      <a:endParaRPr sz="800" b="1" dirty="0">
                        <a:latin typeface="Palatino Linotype" panose="02040502050505030304" pitchFamily="18" charset="0"/>
                        <a:cs typeface="Arial"/>
                      </a:endParaRPr>
                    </a:p>
                  </a:txBody>
                  <a:tcPr marL="0" marR="0" marT="10795" marB="0" anchor="ctr"/>
                </a:tc>
                <a:tc>
                  <a:txBody>
                    <a:bodyPr/>
                    <a:lstStyle/>
                    <a:p>
                      <a:pPr marL="57785" algn="ctr">
                        <a:lnSpc>
                          <a:spcPct val="100000"/>
                        </a:lnSpc>
                        <a:spcBef>
                          <a:spcPts val="85"/>
                        </a:spcBef>
                      </a:pPr>
                      <a:r>
                        <a:rPr lang="en-US" sz="800" dirty="0">
                          <a:latin typeface="Palatino Linotype" panose="02040502050505030304" pitchFamily="18" charset="0"/>
                          <a:cs typeface="Carlito"/>
                        </a:rPr>
                        <a:t>0.81%</a:t>
                      </a:r>
                      <a:endParaRPr sz="800" dirty="0">
                        <a:latin typeface="Palatino Linotype" panose="02040502050505030304" pitchFamily="18" charset="0"/>
                        <a:cs typeface="Carlito"/>
                      </a:endParaRPr>
                    </a:p>
                  </a:txBody>
                  <a:tcPr marL="0" marR="0" marT="10795" marB="0" anchor="ctr"/>
                </a:tc>
                <a:tc>
                  <a:txBody>
                    <a:bodyPr/>
                    <a:lstStyle/>
                    <a:p>
                      <a:pPr marL="55880" algn="ctr">
                        <a:lnSpc>
                          <a:spcPct val="100000"/>
                        </a:lnSpc>
                        <a:spcBef>
                          <a:spcPts val="85"/>
                        </a:spcBef>
                      </a:pPr>
                      <a:r>
                        <a:rPr lang="en-US" sz="800" dirty="0">
                          <a:latin typeface="Palatino Linotype" panose="02040502050505030304" pitchFamily="18" charset="0"/>
                          <a:cs typeface="Carlito"/>
                        </a:rPr>
                        <a:t>1.20%</a:t>
                      </a: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r>
                        <a:rPr lang="en-US" sz="800" dirty="0">
                          <a:latin typeface="Palatino Linotype" panose="02040502050505030304" pitchFamily="18" charset="0"/>
                          <a:cs typeface="Carlito"/>
                        </a:rPr>
                        <a:t>0,52%</a:t>
                      </a:r>
                      <a:endParaRPr sz="800" dirty="0">
                        <a:latin typeface="Palatino Linotype" panose="02040502050505030304" pitchFamily="18" charset="0"/>
                        <a:cs typeface="Carlito"/>
                      </a:endParaRPr>
                    </a:p>
                  </a:txBody>
                  <a:tcPr marL="0" marR="0" marT="10795" marB="0" anchor="ctr"/>
                </a:tc>
                <a:tc>
                  <a:txBody>
                    <a:bodyPr/>
                    <a:lstStyle/>
                    <a:p>
                      <a:pPr marR="6350" algn="ctr">
                        <a:lnSpc>
                          <a:spcPct val="100000"/>
                        </a:lnSpc>
                        <a:spcBef>
                          <a:spcPts val="85"/>
                        </a:spcBef>
                      </a:pPr>
                      <a:r>
                        <a:rPr lang="en-US" sz="800" dirty="0">
                          <a:latin typeface="Palatino Linotype" panose="02040502050505030304" pitchFamily="18" charset="0"/>
                          <a:cs typeface="Carlito"/>
                        </a:rPr>
                        <a:t>0.52%</a:t>
                      </a:r>
                      <a:endParaRPr sz="800" dirty="0">
                        <a:latin typeface="Palatino Linotype" panose="02040502050505030304" pitchFamily="18" charset="0"/>
                        <a:cs typeface="Carlito"/>
                      </a:endParaRPr>
                    </a:p>
                  </a:txBody>
                  <a:tcPr marL="0" marR="0" marT="10795" marB="0" anchor="ctr"/>
                </a:tc>
                <a:tc>
                  <a:txBody>
                    <a:bodyPr/>
                    <a:lstStyle/>
                    <a:p>
                      <a:pPr marR="11430" algn="ctr">
                        <a:lnSpc>
                          <a:spcPct val="100000"/>
                        </a:lnSpc>
                        <a:spcBef>
                          <a:spcPts val="85"/>
                        </a:spcBef>
                      </a:pPr>
                      <a:r>
                        <a:rPr lang="en-US" sz="800">
                          <a:latin typeface="Palatino Linotype" panose="02040502050505030304" pitchFamily="18" charset="0"/>
                          <a:cs typeface="Carlito"/>
                        </a:rPr>
                        <a:t>-0.18%</a:t>
                      </a:r>
                      <a:endParaRPr sz="800" dirty="0">
                        <a:latin typeface="Palatino Linotype" panose="02040502050505030304" pitchFamily="18" charset="0"/>
                        <a:cs typeface="Carlito"/>
                      </a:endParaRPr>
                    </a:p>
                  </a:txBody>
                  <a:tcPr marL="0" marR="0" marT="10795" marB="0" anchor="ctr">
                    <a:solidFill>
                      <a:schemeClr val="bg1">
                        <a:lumMod val="95000"/>
                      </a:schemeClr>
                    </a:solidFill>
                  </a:tcPr>
                </a:tc>
                <a:tc>
                  <a:txBody>
                    <a:bodyPr/>
                    <a:lstStyle/>
                    <a:p>
                      <a:pPr marL="14604" algn="ctr">
                        <a:lnSpc>
                          <a:spcPct val="100000"/>
                        </a:lnSpc>
                        <a:spcBef>
                          <a:spcPts val="35"/>
                        </a:spcBef>
                      </a:pPr>
                      <a:r>
                        <a:rPr lang="en-US" sz="800">
                          <a:latin typeface="Palatino Linotype" panose="02040502050505030304" pitchFamily="18" charset="0"/>
                          <a:cs typeface="Carlito"/>
                        </a:rPr>
                        <a:t>0.38%</a:t>
                      </a:r>
                      <a:endParaRPr sz="800" dirty="0">
                        <a:latin typeface="Palatino Linotype" panose="02040502050505030304" pitchFamily="18" charset="0"/>
                        <a:cs typeface="Carlito"/>
                      </a:endParaRPr>
                    </a:p>
                  </a:txBody>
                  <a:tcPr marL="0" marR="0" marT="4445" marB="0" anchor="ctr">
                    <a:noFill/>
                  </a:tcPr>
                </a:tc>
                <a:tc>
                  <a:txBody>
                    <a:bodyPr/>
                    <a:lstStyle/>
                    <a:p>
                      <a:pPr marL="18415" algn="ctr">
                        <a:lnSpc>
                          <a:spcPct val="100000"/>
                        </a:lnSpc>
                        <a:spcBef>
                          <a:spcPts val="85"/>
                        </a:spcBef>
                      </a:pPr>
                      <a:r>
                        <a:rPr lang="en-US" sz="800">
                          <a:latin typeface="Palatino Linotype" panose="02040502050505030304" pitchFamily="18" charset="0"/>
                          <a:cs typeface="Carlito"/>
                        </a:rPr>
                        <a:t>2.71%</a:t>
                      </a: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r>
                        <a:rPr lang="en-US" sz="800">
                          <a:latin typeface="Palatino Linotype" panose="02040502050505030304" pitchFamily="18" charset="0"/>
                          <a:cs typeface="Carlito"/>
                        </a:rPr>
                        <a:t>1.44%</a:t>
                      </a: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r>
                        <a:rPr lang="en-US" sz="800">
                          <a:latin typeface="Palatino Linotype" panose="02040502050505030304" pitchFamily="18" charset="0"/>
                          <a:cs typeface="Carlito"/>
                        </a:rPr>
                        <a:t>0.98%</a:t>
                      </a:r>
                      <a:endParaRPr sz="800" dirty="0">
                        <a:latin typeface="Palatino Linotype" panose="02040502050505030304" pitchFamily="18" charset="0"/>
                        <a:cs typeface="Carlito"/>
                      </a:endParaRPr>
                    </a:p>
                  </a:txBody>
                  <a:tcPr marL="0" marR="0" marT="10795" marB="0" anchor="ctr"/>
                </a:tc>
                <a:tc>
                  <a:txBody>
                    <a:bodyPr/>
                    <a:lstStyle/>
                    <a:p>
                      <a:pPr marL="120650" algn="ctr">
                        <a:lnSpc>
                          <a:spcPct val="100000"/>
                        </a:lnSpc>
                        <a:spcBef>
                          <a:spcPts val="85"/>
                        </a:spcBef>
                      </a:pPr>
                      <a:r>
                        <a:rPr lang="en-US" sz="800">
                          <a:latin typeface="Palatino Linotype" panose="02040502050505030304" pitchFamily="18" charset="0"/>
                          <a:cs typeface="Carlito"/>
                        </a:rPr>
                        <a:t>0.99%</a:t>
                      </a: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r>
                        <a:rPr lang="en-US" sz="800">
                          <a:latin typeface="Palatino Linotype" panose="02040502050505030304" pitchFamily="18" charset="0"/>
                          <a:cs typeface="Carlito"/>
                        </a:rPr>
                        <a:t>0.60%</a:t>
                      </a:r>
                      <a:endParaRPr sz="800" dirty="0">
                        <a:latin typeface="Palatino Linotype" panose="02040502050505030304" pitchFamily="18" charset="0"/>
                        <a:cs typeface="Carlito"/>
                      </a:endParaRPr>
                    </a:p>
                  </a:txBody>
                  <a:tcPr marL="0" marR="0" marT="10795" marB="0" anchor="ctr"/>
                </a:tc>
                <a:tc>
                  <a:txBody>
                    <a:bodyPr/>
                    <a:lstStyle/>
                    <a:p>
                      <a:pPr marR="107950" algn="ctr">
                        <a:lnSpc>
                          <a:spcPct val="100000"/>
                        </a:lnSpc>
                        <a:spcBef>
                          <a:spcPts val="85"/>
                        </a:spcBef>
                      </a:pPr>
                      <a:r>
                        <a:rPr lang="en-GB" sz="800">
                          <a:latin typeface="Palatino Linotype" panose="02040502050505030304" pitchFamily="18" charset="0"/>
                          <a:cs typeface="Carlito"/>
                        </a:rPr>
                        <a:t>0.65%</a:t>
                      </a:r>
                      <a:endParaRPr sz="800" dirty="0">
                        <a:latin typeface="Palatino Linotype" panose="02040502050505030304" pitchFamily="18" charset="0"/>
                        <a:cs typeface="Carlito"/>
                      </a:endParaRPr>
                    </a:p>
                  </a:txBody>
                  <a:tcPr marL="0" marR="0" marT="10795" marB="0" anchor="ctr"/>
                </a:tc>
                <a:tc>
                  <a:txBody>
                    <a:bodyPr/>
                    <a:lstStyle/>
                    <a:p>
                      <a:pPr marL="5080" algn="ctr">
                        <a:lnSpc>
                          <a:spcPct val="100000"/>
                        </a:lnSpc>
                        <a:spcBef>
                          <a:spcPts val="85"/>
                        </a:spcBef>
                      </a:pPr>
                      <a:r>
                        <a:rPr lang="en-US" sz="800" b="1">
                          <a:latin typeface="Palatino Linotype" panose="02040502050505030304" pitchFamily="18" charset="0"/>
                          <a:cs typeface="Carlito"/>
                        </a:rPr>
                        <a:t>11.12%</a:t>
                      </a:r>
                      <a:endParaRPr sz="800" b="1" dirty="0">
                        <a:latin typeface="Palatino Linotype" panose="02040502050505030304" pitchFamily="18" charset="0"/>
                        <a:cs typeface="Carlito"/>
                      </a:endParaRPr>
                    </a:p>
                  </a:txBody>
                  <a:tcPr marL="0" marR="0" marT="10795" marB="0" anchor="ctr">
                    <a:solidFill>
                      <a:schemeClr val="bg2">
                        <a:lumMod val="90000"/>
                      </a:schemeClr>
                    </a:solidFill>
                  </a:tcPr>
                </a:tc>
                <a:extLst>
                  <a:ext uri="{0D108BD9-81ED-4DB2-BD59-A6C34878D82A}">
                    <a16:rowId xmlns:a16="http://schemas.microsoft.com/office/drawing/2014/main" val="169226640"/>
                  </a:ext>
                </a:extLst>
              </a:tr>
              <a:tr h="228773">
                <a:tc>
                  <a:txBody>
                    <a:bodyPr/>
                    <a:lstStyle/>
                    <a:p>
                      <a:pPr marL="4445" algn="ctr">
                        <a:lnSpc>
                          <a:spcPct val="100000"/>
                        </a:lnSpc>
                        <a:spcBef>
                          <a:spcPts val="85"/>
                        </a:spcBef>
                      </a:pPr>
                      <a:r>
                        <a:rPr lang="en-GB" sz="800" b="1">
                          <a:latin typeface="Palatino Linotype" panose="02040502050505030304" pitchFamily="18" charset="0"/>
                          <a:cs typeface="Arial"/>
                        </a:rPr>
                        <a:t>2025</a:t>
                      </a:r>
                      <a:endParaRPr sz="800" b="1" dirty="0">
                        <a:latin typeface="Palatino Linotype" panose="02040502050505030304" pitchFamily="18" charset="0"/>
                        <a:cs typeface="Arial"/>
                      </a:endParaRPr>
                    </a:p>
                  </a:txBody>
                  <a:tcPr marL="0" marR="0" marT="10795" marB="0" anchor="ctr"/>
                </a:tc>
                <a:tc>
                  <a:txBody>
                    <a:bodyPr/>
                    <a:lstStyle/>
                    <a:p>
                      <a:pPr marL="57785" algn="ctr">
                        <a:lnSpc>
                          <a:spcPct val="100000"/>
                        </a:lnSpc>
                        <a:spcBef>
                          <a:spcPts val="85"/>
                        </a:spcBef>
                      </a:pPr>
                      <a:r>
                        <a:rPr lang="en-GB" sz="800">
                          <a:latin typeface="Palatino Linotype" panose="02040502050505030304" pitchFamily="18" charset="0"/>
                          <a:cs typeface="Carlito"/>
                        </a:rPr>
                        <a:t>1.68%</a:t>
                      </a:r>
                      <a:endParaRPr sz="800" dirty="0">
                        <a:latin typeface="Palatino Linotype" panose="02040502050505030304" pitchFamily="18" charset="0"/>
                        <a:cs typeface="Carlito"/>
                      </a:endParaRPr>
                    </a:p>
                  </a:txBody>
                  <a:tcPr marL="0" marR="0" marT="10795" marB="0" anchor="ctr"/>
                </a:tc>
                <a:tc>
                  <a:txBody>
                    <a:bodyPr/>
                    <a:lstStyle/>
                    <a:p>
                      <a:pPr marL="55880" algn="ctr">
                        <a:lnSpc>
                          <a:spcPct val="100000"/>
                        </a:lnSpc>
                        <a:spcBef>
                          <a:spcPts val="85"/>
                        </a:spcBef>
                      </a:pPr>
                      <a:r>
                        <a:rPr lang="en-GB" sz="800">
                          <a:latin typeface="Palatino Linotype" panose="02040502050505030304" pitchFamily="18" charset="0"/>
                          <a:cs typeface="Carlito"/>
                        </a:rPr>
                        <a:t>0.94%</a:t>
                      </a: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r>
                        <a:rPr lang="vi-VN" sz="800">
                          <a:latin typeface="Palatino Linotype" panose="02040502050505030304" pitchFamily="18" charset="0"/>
                          <a:cs typeface="Carlito"/>
                        </a:rPr>
                        <a:t>-0.37%</a:t>
                      </a:r>
                      <a:endParaRPr sz="800" dirty="0">
                        <a:latin typeface="Palatino Linotype" panose="02040502050505030304" pitchFamily="18" charset="0"/>
                        <a:cs typeface="Carlito"/>
                      </a:endParaRPr>
                    </a:p>
                  </a:txBody>
                  <a:tcPr marL="0" marR="0" marT="10795" marB="0" anchor="ctr">
                    <a:solidFill>
                      <a:schemeClr val="bg1">
                        <a:lumMod val="95000"/>
                      </a:schemeClr>
                    </a:solidFill>
                  </a:tcPr>
                </a:tc>
                <a:tc>
                  <a:txBody>
                    <a:bodyPr/>
                    <a:lstStyle/>
                    <a:p>
                      <a:pPr marR="6350" algn="ctr">
                        <a:lnSpc>
                          <a:spcPct val="100000"/>
                        </a:lnSpc>
                        <a:spcBef>
                          <a:spcPts val="85"/>
                        </a:spcBef>
                      </a:pPr>
                      <a:r>
                        <a:rPr lang="en-GB" sz="800">
                          <a:latin typeface="Palatino Linotype" panose="02040502050505030304" pitchFamily="18" charset="0"/>
                          <a:cs typeface="Carlito"/>
                        </a:rPr>
                        <a:t>0.30%</a:t>
                      </a:r>
                      <a:endParaRPr sz="800" dirty="0">
                        <a:latin typeface="Palatino Linotype" panose="02040502050505030304" pitchFamily="18" charset="0"/>
                        <a:cs typeface="Carlito"/>
                      </a:endParaRPr>
                    </a:p>
                  </a:txBody>
                  <a:tcPr marL="0" marR="0" marT="10795" marB="0" anchor="ctr"/>
                </a:tc>
                <a:tc>
                  <a:txBody>
                    <a:bodyPr/>
                    <a:lstStyle/>
                    <a:p>
                      <a:pPr marR="11430" algn="ctr">
                        <a:lnSpc>
                          <a:spcPct val="100000"/>
                        </a:lnSpc>
                        <a:spcBef>
                          <a:spcPts val="85"/>
                        </a:spcBef>
                      </a:pPr>
                      <a:endParaRPr sz="800" dirty="0">
                        <a:latin typeface="Palatino Linotype" panose="02040502050505030304" pitchFamily="18" charset="0"/>
                        <a:cs typeface="Carlito"/>
                      </a:endParaRPr>
                    </a:p>
                  </a:txBody>
                  <a:tcPr marL="0" marR="0" marT="10795" marB="0" anchor="ctr">
                    <a:noFill/>
                  </a:tcPr>
                </a:tc>
                <a:tc>
                  <a:txBody>
                    <a:bodyPr/>
                    <a:lstStyle/>
                    <a:p>
                      <a:pPr marL="14604" algn="ctr">
                        <a:lnSpc>
                          <a:spcPct val="100000"/>
                        </a:lnSpc>
                        <a:spcBef>
                          <a:spcPts val="35"/>
                        </a:spcBef>
                      </a:pPr>
                      <a:endParaRPr sz="800" dirty="0">
                        <a:latin typeface="Palatino Linotype" panose="02040502050505030304" pitchFamily="18" charset="0"/>
                        <a:cs typeface="Carlito"/>
                      </a:endParaRPr>
                    </a:p>
                  </a:txBody>
                  <a:tcPr marL="0" marR="0" marT="4445" marB="0" anchor="ctr">
                    <a:noFill/>
                  </a:tcPr>
                </a:tc>
                <a:tc>
                  <a:txBody>
                    <a:bodyPr/>
                    <a:lstStyle/>
                    <a:p>
                      <a:pPr marL="18415" algn="ctr">
                        <a:lnSpc>
                          <a:spcPct val="100000"/>
                        </a:lnSpc>
                        <a:spcBef>
                          <a:spcPts val="85"/>
                        </a:spcBef>
                      </a:pP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endParaRPr sz="800" dirty="0">
                        <a:latin typeface="Palatino Linotype" panose="02040502050505030304" pitchFamily="18" charset="0"/>
                        <a:cs typeface="Carlito"/>
                      </a:endParaRPr>
                    </a:p>
                  </a:txBody>
                  <a:tcPr marL="0" marR="0" marT="10795" marB="0" anchor="ctr"/>
                </a:tc>
                <a:tc>
                  <a:txBody>
                    <a:bodyPr/>
                    <a:lstStyle/>
                    <a:p>
                      <a:pPr marL="120650" algn="ctr">
                        <a:lnSpc>
                          <a:spcPct val="100000"/>
                        </a:lnSpc>
                        <a:spcBef>
                          <a:spcPts val="85"/>
                        </a:spcBef>
                      </a:pPr>
                      <a:endParaRPr sz="800" dirty="0">
                        <a:latin typeface="Palatino Linotype" panose="02040502050505030304" pitchFamily="18" charset="0"/>
                        <a:cs typeface="Carlito"/>
                      </a:endParaRPr>
                    </a:p>
                  </a:txBody>
                  <a:tcPr marL="0" marR="0" marT="10795" marB="0" anchor="ctr"/>
                </a:tc>
                <a:tc>
                  <a:txBody>
                    <a:bodyPr/>
                    <a:lstStyle/>
                    <a:p>
                      <a:pPr algn="ctr">
                        <a:lnSpc>
                          <a:spcPct val="100000"/>
                        </a:lnSpc>
                        <a:spcBef>
                          <a:spcPts val="85"/>
                        </a:spcBef>
                      </a:pPr>
                      <a:endParaRPr sz="800" dirty="0">
                        <a:latin typeface="Palatino Linotype" panose="02040502050505030304" pitchFamily="18" charset="0"/>
                        <a:cs typeface="Carlito"/>
                      </a:endParaRPr>
                    </a:p>
                  </a:txBody>
                  <a:tcPr marL="0" marR="0" marT="10795" marB="0" anchor="ctr"/>
                </a:tc>
                <a:tc>
                  <a:txBody>
                    <a:bodyPr/>
                    <a:lstStyle/>
                    <a:p>
                      <a:pPr marR="107950" algn="ctr">
                        <a:lnSpc>
                          <a:spcPct val="100000"/>
                        </a:lnSpc>
                        <a:spcBef>
                          <a:spcPts val="85"/>
                        </a:spcBef>
                      </a:pPr>
                      <a:endParaRPr sz="800" dirty="0">
                        <a:latin typeface="Palatino Linotype" panose="02040502050505030304" pitchFamily="18" charset="0"/>
                        <a:cs typeface="Carlito"/>
                      </a:endParaRPr>
                    </a:p>
                  </a:txBody>
                  <a:tcPr marL="0" marR="0" marT="10795" marB="0" anchor="ctr"/>
                </a:tc>
                <a:tc>
                  <a:txBody>
                    <a:bodyPr/>
                    <a:lstStyle/>
                    <a:p>
                      <a:pPr marL="5080" algn="ctr">
                        <a:lnSpc>
                          <a:spcPct val="100000"/>
                        </a:lnSpc>
                        <a:spcBef>
                          <a:spcPts val="85"/>
                        </a:spcBef>
                      </a:pPr>
                      <a:r>
                        <a:rPr lang="en-GB" sz="800" b="1">
                          <a:latin typeface="Palatino Linotype" panose="02040502050505030304" pitchFamily="18" charset="0"/>
                          <a:cs typeface="Carlito"/>
                        </a:rPr>
                        <a:t>2.5</a:t>
                      </a:r>
                      <a:r>
                        <a:rPr lang="vi-VN" sz="800" b="1">
                          <a:latin typeface="Palatino Linotype" panose="02040502050505030304" pitchFamily="18" charset="0"/>
                          <a:cs typeface="Carlito"/>
                        </a:rPr>
                        <a:t>6</a:t>
                      </a:r>
                      <a:r>
                        <a:rPr lang="en-GB" sz="800" b="1">
                          <a:latin typeface="Palatino Linotype" panose="02040502050505030304" pitchFamily="18" charset="0"/>
                          <a:cs typeface="Carlito"/>
                        </a:rPr>
                        <a:t>%</a:t>
                      </a:r>
                      <a:endParaRPr sz="800" b="1" dirty="0">
                        <a:latin typeface="Palatino Linotype" panose="02040502050505030304" pitchFamily="18" charset="0"/>
                        <a:cs typeface="Carlito"/>
                      </a:endParaRPr>
                    </a:p>
                  </a:txBody>
                  <a:tcPr marL="0" marR="0" marT="10795" marB="0" anchor="ctr">
                    <a:solidFill>
                      <a:schemeClr val="bg2">
                        <a:lumMod val="90000"/>
                      </a:schemeClr>
                    </a:solidFill>
                  </a:tcPr>
                </a:tc>
                <a:extLst>
                  <a:ext uri="{0D108BD9-81ED-4DB2-BD59-A6C34878D82A}">
                    <a16:rowId xmlns:a16="http://schemas.microsoft.com/office/drawing/2014/main" val="3173888571"/>
                  </a:ext>
                </a:extLst>
              </a:tr>
            </a:tbl>
          </a:graphicData>
        </a:graphic>
      </p:graphicFrame>
      <p:sp>
        <p:nvSpPr>
          <p:cNvPr id="5" name="object 5"/>
          <p:cNvSpPr txBox="1"/>
          <p:nvPr/>
        </p:nvSpPr>
        <p:spPr>
          <a:xfrm>
            <a:off x="327279" y="9094776"/>
            <a:ext cx="6922783" cy="820802"/>
          </a:xfrm>
          <a:prstGeom prst="rect">
            <a:avLst/>
          </a:prstGeom>
          <a:noFill/>
          <a:ln w="10667">
            <a:noFill/>
          </a:ln>
        </p:spPr>
        <p:txBody>
          <a:bodyPr vert="horz" wrap="square" lIns="0" tIns="635" rIns="0" bIns="0" rtlCol="0">
            <a:spAutoFit/>
          </a:bodyPr>
          <a:lstStyle/>
          <a:p>
            <a:pPr marL="15875">
              <a:lnSpc>
                <a:spcPct val="100000"/>
              </a:lnSpc>
              <a:spcBef>
                <a:spcPts val="5"/>
              </a:spcBef>
            </a:pPr>
            <a:r>
              <a:rPr lang="en-US" sz="700" b="1" spc="-40" dirty="0" err="1">
                <a:solidFill>
                  <a:srgbClr val="BB9C66"/>
                </a:solidFill>
                <a:latin typeface="Palatino Linotype" panose="02040502050505030304" pitchFamily="18" charset="0"/>
                <a:cs typeface="Arial"/>
              </a:rPr>
              <a:t>Lưu</a:t>
            </a:r>
            <a:r>
              <a:rPr lang="en-US" sz="700" b="1" spc="-40" dirty="0">
                <a:solidFill>
                  <a:srgbClr val="BB9C66"/>
                </a:solidFill>
                <a:latin typeface="Palatino Linotype" panose="02040502050505030304" pitchFamily="18" charset="0"/>
                <a:cs typeface="Arial"/>
              </a:rPr>
              <a:t> ý</a:t>
            </a:r>
            <a:r>
              <a:rPr sz="700" b="1" spc="5" dirty="0">
                <a:solidFill>
                  <a:srgbClr val="BB9C66"/>
                </a:solidFill>
                <a:latin typeface="Palatino Linotype" panose="02040502050505030304" pitchFamily="18" charset="0"/>
                <a:cs typeface="Arial"/>
              </a:rPr>
              <a:t> </a:t>
            </a:r>
            <a:r>
              <a:rPr sz="700" b="1" spc="-30" dirty="0">
                <a:solidFill>
                  <a:srgbClr val="BB9C66"/>
                </a:solidFill>
                <a:latin typeface="Palatino Linotype" panose="02040502050505030304" pitchFamily="18" charset="0"/>
                <a:cs typeface="Arial"/>
              </a:rPr>
              <a:t>quan</a:t>
            </a:r>
            <a:r>
              <a:rPr sz="700" b="1" spc="-20" dirty="0">
                <a:solidFill>
                  <a:srgbClr val="BB9C66"/>
                </a:solidFill>
                <a:latin typeface="Palatino Linotype" panose="02040502050505030304" pitchFamily="18" charset="0"/>
                <a:cs typeface="Arial"/>
              </a:rPr>
              <a:t> </a:t>
            </a:r>
            <a:r>
              <a:rPr sz="700" b="1" spc="-15" dirty="0">
                <a:solidFill>
                  <a:srgbClr val="BB9C66"/>
                </a:solidFill>
                <a:latin typeface="Palatino Linotype" panose="02040502050505030304" pitchFamily="18" charset="0"/>
                <a:cs typeface="Arial"/>
              </a:rPr>
              <a:t>trọng</a:t>
            </a:r>
            <a:endParaRPr sz="700" b="1" dirty="0">
              <a:solidFill>
                <a:srgbClr val="BB9C66"/>
              </a:solidFill>
              <a:latin typeface="Palatino Linotype" panose="02040502050505030304" pitchFamily="18" charset="0"/>
              <a:cs typeface="Arial"/>
            </a:endParaRPr>
          </a:p>
          <a:p>
            <a:pPr marL="15875" algn="just">
              <a:lnSpc>
                <a:spcPct val="100000"/>
              </a:lnSpc>
              <a:spcBef>
                <a:spcPts val="200"/>
              </a:spcBef>
              <a:spcAft>
                <a:spcPts val="200"/>
              </a:spcAft>
            </a:pPr>
            <a:r>
              <a:rPr sz="700" spc="-50" dirty="0">
                <a:latin typeface="Palatino Linotype" panose="02040502050505030304" pitchFamily="18" charset="0"/>
                <a:cs typeface="Arial"/>
              </a:rPr>
              <a:t>Những </a:t>
            </a:r>
            <a:r>
              <a:rPr sz="700" spc="-25" dirty="0">
                <a:latin typeface="Palatino Linotype" panose="02040502050505030304" pitchFamily="18" charset="0"/>
                <a:cs typeface="Arial"/>
              </a:rPr>
              <a:t>thông </a:t>
            </a:r>
            <a:r>
              <a:rPr sz="700" dirty="0">
                <a:latin typeface="Palatino Linotype" panose="02040502050505030304" pitchFamily="18" charset="0"/>
                <a:cs typeface="Arial"/>
              </a:rPr>
              <a:t>tin </a:t>
            </a:r>
            <a:r>
              <a:rPr sz="700" spc="-20" dirty="0" err="1">
                <a:latin typeface="Palatino Linotype" panose="02040502050505030304" pitchFamily="18" charset="0"/>
                <a:cs typeface="Arial"/>
              </a:rPr>
              <a:t>trong</a:t>
            </a:r>
            <a:r>
              <a:rPr sz="700" spc="-20" dirty="0">
                <a:latin typeface="Palatino Linotype" panose="02040502050505030304" pitchFamily="18" charset="0"/>
                <a:cs typeface="Arial"/>
              </a:rPr>
              <a:t> </a:t>
            </a:r>
            <a:r>
              <a:rPr lang="en-US" sz="700" spc="-20" dirty="0">
                <a:latin typeface="Palatino Linotype" panose="02040502050505030304" pitchFamily="18" charset="0"/>
                <a:cs typeface="Arial"/>
              </a:rPr>
              <a:t> </a:t>
            </a:r>
            <a:r>
              <a:rPr lang="en-US" sz="700" spc="-20" dirty="0" err="1">
                <a:latin typeface="Palatino Linotype" panose="02040502050505030304" pitchFamily="18" charset="0"/>
                <a:cs typeface="Arial"/>
              </a:rPr>
              <a:t>báo</a:t>
            </a:r>
            <a:r>
              <a:rPr lang="en-US" sz="700" spc="-20" dirty="0">
                <a:latin typeface="Palatino Linotype" panose="02040502050505030304" pitchFamily="18" charset="0"/>
                <a:cs typeface="Arial"/>
              </a:rPr>
              <a:t> </a:t>
            </a:r>
            <a:r>
              <a:rPr lang="en-US" sz="700" spc="-20" dirty="0" err="1">
                <a:latin typeface="Palatino Linotype" panose="02040502050505030304" pitchFamily="18" charset="0"/>
                <a:cs typeface="Arial"/>
              </a:rPr>
              <a:t>cáo</a:t>
            </a:r>
            <a:r>
              <a:rPr lang="en-US" sz="700" spc="-20" dirty="0">
                <a:latin typeface="Palatino Linotype" panose="02040502050505030304" pitchFamily="18" charset="0"/>
                <a:cs typeface="Arial"/>
              </a:rPr>
              <a:t> </a:t>
            </a:r>
            <a:r>
              <a:rPr lang="en-US" sz="700" spc="-20" dirty="0" err="1">
                <a:latin typeface="Palatino Linotype" panose="02040502050505030304" pitchFamily="18" charset="0"/>
                <a:cs typeface="Arial"/>
              </a:rPr>
              <a:t>này</a:t>
            </a:r>
            <a:r>
              <a:rPr lang="en-US" sz="700" spc="-20" dirty="0">
                <a:latin typeface="Palatino Linotype" panose="02040502050505030304" pitchFamily="18" charset="0"/>
                <a:cs typeface="Arial"/>
              </a:rPr>
              <a:t> d</a:t>
            </a:r>
            <a:r>
              <a:rPr sz="700" spc="-25" dirty="0">
                <a:latin typeface="Palatino Linotype" panose="02040502050505030304" pitchFamily="18" charset="0"/>
                <a:cs typeface="Arial"/>
              </a:rPr>
              <a:t>o </a:t>
            </a:r>
            <a:r>
              <a:rPr sz="700" spc="-65" dirty="0">
                <a:latin typeface="Palatino Linotype" panose="02040502050505030304" pitchFamily="18" charset="0"/>
                <a:cs typeface="Arial"/>
              </a:rPr>
              <a:t>Công </a:t>
            </a:r>
            <a:r>
              <a:rPr sz="700" spc="-5" dirty="0">
                <a:latin typeface="Palatino Linotype" panose="02040502050505030304" pitchFamily="18" charset="0"/>
                <a:cs typeface="Arial"/>
              </a:rPr>
              <a:t>ty </a:t>
            </a:r>
            <a:r>
              <a:rPr lang="en-US" sz="700" spc="-40" dirty="0" err="1">
                <a:latin typeface="Palatino Linotype" panose="02040502050505030304" pitchFamily="18" charset="0"/>
                <a:cs typeface="Arial"/>
              </a:rPr>
              <a:t>C</a:t>
            </a:r>
            <a:r>
              <a:rPr sz="700" spc="-40" dirty="0" err="1">
                <a:latin typeface="Palatino Linotype" panose="02040502050505030304" pitchFamily="18" charset="0"/>
                <a:cs typeface="Arial"/>
              </a:rPr>
              <a:t>ổ</a:t>
            </a:r>
            <a:r>
              <a:rPr sz="700" spc="-40" dirty="0">
                <a:latin typeface="Palatino Linotype" panose="02040502050505030304" pitchFamily="18" charset="0"/>
                <a:cs typeface="Arial"/>
              </a:rPr>
              <a:t> </a:t>
            </a:r>
            <a:r>
              <a:rPr sz="700" spc="-40" dirty="0" err="1">
                <a:latin typeface="Palatino Linotype" panose="02040502050505030304" pitchFamily="18" charset="0"/>
                <a:cs typeface="Arial"/>
              </a:rPr>
              <a:t>phần</a:t>
            </a:r>
            <a:r>
              <a:rPr sz="700" spc="-40" dirty="0">
                <a:latin typeface="Palatino Linotype" panose="02040502050505030304" pitchFamily="18" charset="0"/>
                <a:cs typeface="Arial"/>
              </a:rPr>
              <a:t> </a:t>
            </a:r>
            <a:r>
              <a:rPr lang="en-US" sz="700" spc="-40" dirty="0" err="1">
                <a:latin typeface="Palatino Linotype" panose="02040502050505030304" pitchFamily="18" charset="0"/>
                <a:cs typeface="Arial"/>
              </a:rPr>
              <a:t>Q</a:t>
            </a:r>
            <a:r>
              <a:rPr sz="700" spc="-40" dirty="0" err="1">
                <a:latin typeface="Palatino Linotype" panose="02040502050505030304" pitchFamily="18" charset="0"/>
                <a:cs typeface="Arial"/>
              </a:rPr>
              <a:t>uản</a:t>
            </a:r>
            <a:r>
              <a:rPr sz="700" spc="-40" dirty="0">
                <a:latin typeface="Palatino Linotype" panose="02040502050505030304" pitchFamily="18" charset="0"/>
                <a:cs typeface="Arial"/>
              </a:rPr>
              <a:t> </a:t>
            </a:r>
            <a:r>
              <a:rPr sz="700" spc="-25" dirty="0" err="1">
                <a:latin typeface="Palatino Linotype" panose="02040502050505030304" pitchFamily="18" charset="0"/>
                <a:cs typeface="Arial"/>
              </a:rPr>
              <a:t>lý</a:t>
            </a:r>
            <a:r>
              <a:rPr sz="700" spc="-25" dirty="0">
                <a:latin typeface="Palatino Linotype" panose="02040502050505030304" pitchFamily="18" charset="0"/>
                <a:cs typeface="Arial"/>
              </a:rPr>
              <a:t> </a:t>
            </a:r>
            <a:r>
              <a:rPr lang="en-US" sz="700" spc="-25" dirty="0">
                <a:latin typeface="Palatino Linotype" panose="02040502050505030304" pitchFamily="18" charset="0"/>
                <a:cs typeface="Arial"/>
              </a:rPr>
              <a:t> </a:t>
            </a:r>
            <a:r>
              <a:rPr lang="en-US" sz="700" spc="-25" dirty="0" err="1">
                <a:latin typeface="Palatino Linotype" panose="02040502050505030304" pitchFamily="18" charset="0"/>
                <a:cs typeface="Arial"/>
              </a:rPr>
              <a:t>Quỹ</a:t>
            </a:r>
            <a:r>
              <a:rPr lang="en-US" sz="700" spc="-25" dirty="0">
                <a:latin typeface="Palatino Linotype" panose="02040502050505030304" pitchFamily="18" charset="0"/>
                <a:cs typeface="Arial"/>
              </a:rPr>
              <a:t>  </a:t>
            </a:r>
            <a:r>
              <a:rPr lang="en-US" sz="700" spc="-25" dirty="0" err="1">
                <a:latin typeface="Palatino Linotype" panose="02040502050505030304" pitchFamily="18" charset="0"/>
                <a:cs typeface="Arial"/>
              </a:rPr>
              <a:t>Đầu</a:t>
            </a:r>
            <a:r>
              <a:rPr lang="en-US" sz="700" spc="-25" dirty="0">
                <a:latin typeface="Palatino Linotype" panose="02040502050505030304" pitchFamily="18" charset="0"/>
                <a:cs typeface="Arial"/>
              </a:rPr>
              <a:t> </a:t>
            </a:r>
            <a:r>
              <a:rPr lang="en-US" sz="700" spc="-25" dirty="0" err="1">
                <a:latin typeface="Palatino Linotype" panose="02040502050505030304" pitchFamily="18" charset="0"/>
                <a:cs typeface="Arial"/>
              </a:rPr>
              <a:t>tư</a:t>
            </a:r>
            <a:r>
              <a:rPr lang="en-US" sz="700" spc="-25" dirty="0">
                <a:latin typeface="Palatino Linotype" panose="02040502050505030304" pitchFamily="18" charset="0"/>
                <a:cs typeface="Arial"/>
              </a:rPr>
              <a:t> Lighthouse</a:t>
            </a:r>
            <a:r>
              <a:rPr sz="700" spc="-40" dirty="0">
                <a:latin typeface="Palatino Linotype" panose="02040502050505030304" pitchFamily="18" charset="0"/>
                <a:cs typeface="Arial"/>
              </a:rPr>
              <a:t> (“Công </a:t>
            </a:r>
            <a:r>
              <a:rPr sz="700" dirty="0">
                <a:latin typeface="Palatino Linotype" panose="02040502050505030304" pitchFamily="18" charset="0"/>
                <a:cs typeface="Arial"/>
              </a:rPr>
              <a:t>ty”) </a:t>
            </a:r>
            <a:r>
              <a:rPr sz="700" spc="-50" dirty="0">
                <a:latin typeface="Palatino Linotype" panose="02040502050505030304" pitchFamily="18" charset="0"/>
                <a:cs typeface="Arial"/>
              </a:rPr>
              <a:t>soạn </a:t>
            </a:r>
            <a:r>
              <a:rPr sz="700" spc="-25" dirty="0">
                <a:latin typeface="Palatino Linotype" panose="02040502050505030304" pitchFamily="18" charset="0"/>
                <a:cs typeface="Arial"/>
              </a:rPr>
              <a:t>thảo </a:t>
            </a:r>
            <a:r>
              <a:rPr sz="700" spc="-50" dirty="0">
                <a:latin typeface="Palatino Linotype" panose="02040502050505030304" pitchFamily="18" charset="0"/>
                <a:cs typeface="Arial"/>
              </a:rPr>
              <a:t>và </a:t>
            </a:r>
            <a:r>
              <a:rPr sz="700" spc="-40" dirty="0">
                <a:latin typeface="Palatino Linotype" panose="02040502050505030304" pitchFamily="18" charset="0"/>
                <a:cs typeface="Arial"/>
              </a:rPr>
              <a:t>có </a:t>
            </a:r>
            <a:r>
              <a:rPr sz="700" spc="-15" dirty="0">
                <a:latin typeface="Palatino Linotype" panose="02040502050505030304" pitchFamily="18" charset="0"/>
                <a:cs typeface="Arial"/>
              </a:rPr>
              <a:t>thể </a:t>
            </a:r>
            <a:r>
              <a:rPr sz="700" spc="-55" dirty="0">
                <a:latin typeface="Palatino Linotype" panose="02040502050505030304" pitchFamily="18" charset="0"/>
                <a:cs typeface="Arial"/>
              </a:rPr>
              <a:t>được </a:t>
            </a:r>
            <a:r>
              <a:rPr sz="700" spc="-50" dirty="0">
                <a:latin typeface="Palatino Linotype" panose="02040502050505030304" pitchFamily="18" charset="0"/>
                <a:cs typeface="Arial"/>
              </a:rPr>
              <a:t>cập </a:t>
            </a:r>
            <a:r>
              <a:rPr sz="700" spc="-25" dirty="0">
                <a:latin typeface="Palatino Linotype" panose="02040502050505030304" pitchFamily="18" charset="0"/>
                <a:cs typeface="Arial"/>
              </a:rPr>
              <a:t>nhật, </a:t>
            </a:r>
            <a:r>
              <a:rPr sz="700" spc="-70" dirty="0" err="1">
                <a:latin typeface="Palatino Linotype" panose="02040502050505030304" pitchFamily="18" charset="0"/>
                <a:cs typeface="Arial"/>
              </a:rPr>
              <a:t>sửa</a:t>
            </a:r>
            <a:r>
              <a:rPr sz="700" spc="-70" dirty="0">
                <a:latin typeface="Palatino Linotype" panose="02040502050505030304" pitchFamily="18" charset="0"/>
                <a:cs typeface="Arial"/>
              </a:rPr>
              <a:t> </a:t>
            </a:r>
            <a:r>
              <a:rPr sz="700" spc="-20" dirty="0" err="1">
                <a:latin typeface="Palatino Linotype" panose="02040502050505030304" pitchFamily="18" charset="0"/>
                <a:cs typeface="Arial"/>
              </a:rPr>
              <a:t>đổi</a:t>
            </a:r>
            <a:r>
              <a:rPr sz="700" spc="-30" dirty="0">
                <a:latin typeface="Palatino Linotype" panose="02040502050505030304" pitchFamily="18" charset="0"/>
                <a:cs typeface="Arial"/>
              </a:rPr>
              <a:t> </a:t>
            </a:r>
            <a:r>
              <a:rPr sz="700" spc="-50" dirty="0">
                <a:latin typeface="Palatino Linotype" panose="02040502050505030304" pitchFamily="18" charset="0"/>
                <a:cs typeface="Arial"/>
              </a:rPr>
              <a:t>và </a:t>
            </a:r>
            <a:r>
              <a:rPr sz="700" spc="-55" dirty="0">
                <a:latin typeface="Palatino Linotype" panose="02040502050505030304" pitchFamily="18" charset="0"/>
                <a:cs typeface="Arial"/>
              </a:rPr>
              <a:t>xác </a:t>
            </a:r>
            <a:r>
              <a:rPr sz="700" spc="-40" dirty="0">
                <a:latin typeface="Palatino Linotype" panose="02040502050505030304" pitchFamily="18" charset="0"/>
                <a:cs typeface="Arial"/>
              </a:rPr>
              <a:t>nhận </a:t>
            </a:r>
            <a:r>
              <a:rPr sz="700" spc="-20" dirty="0">
                <a:latin typeface="Palatino Linotype" panose="02040502050505030304" pitchFamily="18" charset="0"/>
                <a:cs typeface="Arial"/>
              </a:rPr>
              <a:t>thêm </a:t>
            </a:r>
            <a:r>
              <a:rPr sz="700" spc="-45" dirty="0">
                <a:latin typeface="Palatino Linotype" panose="02040502050505030304" pitchFamily="18" charset="0"/>
                <a:cs typeface="Arial"/>
              </a:rPr>
              <a:t>mà </a:t>
            </a:r>
            <a:r>
              <a:rPr sz="700" spc="-40" dirty="0">
                <a:latin typeface="Palatino Linotype" panose="02040502050505030304" pitchFamily="18" charset="0"/>
                <a:cs typeface="Arial"/>
              </a:rPr>
              <a:t>không </a:t>
            </a:r>
            <a:r>
              <a:rPr sz="700" spc="-50" dirty="0">
                <a:latin typeface="Palatino Linotype" panose="02040502050505030304" pitchFamily="18" charset="0"/>
                <a:cs typeface="Arial"/>
              </a:rPr>
              <a:t>cần </a:t>
            </a:r>
            <a:r>
              <a:rPr sz="700" spc="-30" dirty="0">
                <a:latin typeface="Palatino Linotype" panose="02040502050505030304" pitchFamily="18" charset="0"/>
                <a:cs typeface="Arial"/>
              </a:rPr>
              <a:t>phải </a:t>
            </a:r>
            <a:r>
              <a:rPr sz="700" spc="-25" dirty="0" err="1">
                <a:latin typeface="Palatino Linotype" panose="02040502050505030304" pitchFamily="18" charset="0"/>
                <a:cs typeface="Arial"/>
              </a:rPr>
              <a:t>thông</a:t>
            </a:r>
            <a:r>
              <a:rPr sz="700" spc="-55" dirty="0">
                <a:latin typeface="Palatino Linotype" panose="02040502050505030304" pitchFamily="18" charset="0"/>
                <a:cs typeface="Arial"/>
              </a:rPr>
              <a:t> </a:t>
            </a:r>
            <a:r>
              <a:rPr sz="700" spc="-40" dirty="0" err="1">
                <a:latin typeface="Palatino Linotype" panose="02040502050505030304" pitchFamily="18" charset="0"/>
                <a:cs typeface="Arial"/>
              </a:rPr>
              <a:t>báo</a:t>
            </a:r>
            <a:r>
              <a:rPr lang="en-US" sz="700" spc="-40" dirty="0">
                <a:latin typeface="Palatino Linotype" panose="02040502050505030304" pitchFamily="18" charset="0"/>
                <a:cs typeface="Arial"/>
              </a:rPr>
              <a:t> </a:t>
            </a:r>
            <a:r>
              <a:rPr lang="en-US" sz="700" spc="-40" dirty="0" err="1">
                <a:latin typeface="Palatino Linotype" panose="02040502050505030304" pitchFamily="18" charset="0"/>
                <a:cs typeface="Arial"/>
              </a:rPr>
              <a:t>trước</a:t>
            </a:r>
            <a:r>
              <a:rPr sz="700" spc="-40" dirty="0">
                <a:latin typeface="Palatino Linotype" panose="02040502050505030304" pitchFamily="18" charset="0"/>
                <a:cs typeface="Arial"/>
              </a:rPr>
              <a:t>.</a:t>
            </a:r>
            <a:endParaRPr sz="700" dirty="0">
              <a:latin typeface="Palatino Linotype" panose="02040502050505030304" pitchFamily="18" charset="0"/>
              <a:cs typeface="Arial"/>
            </a:endParaRPr>
          </a:p>
          <a:p>
            <a:pPr marL="15875" marR="38735" algn="just">
              <a:lnSpc>
                <a:spcPct val="112300"/>
              </a:lnSpc>
              <a:spcBef>
                <a:spcPts val="200"/>
              </a:spcBef>
              <a:spcAft>
                <a:spcPts val="200"/>
              </a:spcAft>
            </a:pPr>
            <a:r>
              <a:rPr sz="700" spc="-35" dirty="0" err="1">
                <a:latin typeface="Palatino Linotype" panose="02040502050505030304" pitchFamily="18" charset="0"/>
                <a:cs typeface="Arial"/>
              </a:rPr>
              <a:t>Đối</a:t>
            </a:r>
            <a:r>
              <a:rPr sz="700" spc="-35" dirty="0">
                <a:latin typeface="Palatino Linotype" panose="02040502050505030304" pitchFamily="18" charset="0"/>
                <a:cs typeface="Arial"/>
              </a:rPr>
              <a:t> </a:t>
            </a:r>
            <a:r>
              <a:rPr sz="700" spc="-45" dirty="0">
                <a:latin typeface="Palatino Linotype" panose="02040502050505030304" pitchFamily="18" charset="0"/>
                <a:cs typeface="Arial"/>
              </a:rPr>
              <a:t>với những </a:t>
            </a:r>
            <a:r>
              <a:rPr sz="700" spc="-25" dirty="0">
                <a:latin typeface="Palatino Linotype" panose="02040502050505030304" pitchFamily="18" charset="0"/>
                <a:cs typeface="Arial"/>
              </a:rPr>
              <a:t>thông </a:t>
            </a:r>
            <a:r>
              <a:rPr sz="700" dirty="0">
                <a:latin typeface="Palatino Linotype" panose="02040502050505030304" pitchFamily="18" charset="0"/>
                <a:cs typeface="Arial"/>
              </a:rPr>
              <a:t>tin </a:t>
            </a:r>
            <a:r>
              <a:rPr sz="700" spc="-45" dirty="0">
                <a:latin typeface="Palatino Linotype" panose="02040502050505030304" pitchFamily="18" charset="0"/>
                <a:cs typeface="Arial"/>
              </a:rPr>
              <a:t>dự </a:t>
            </a:r>
            <a:r>
              <a:rPr sz="700" spc="-40" dirty="0">
                <a:latin typeface="Palatino Linotype" panose="02040502050505030304" pitchFamily="18" charset="0"/>
                <a:cs typeface="Arial"/>
              </a:rPr>
              <a:t>báo </a:t>
            </a:r>
            <a:r>
              <a:rPr sz="700" spc="-50" dirty="0">
                <a:latin typeface="Palatino Linotype" panose="02040502050505030304" pitchFamily="18" charset="0"/>
                <a:cs typeface="Arial"/>
              </a:rPr>
              <a:t>dựa </a:t>
            </a:r>
            <a:r>
              <a:rPr sz="700" spc="-10" dirty="0">
                <a:latin typeface="Palatino Linotype" panose="02040502050505030304" pitchFamily="18" charset="0"/>
                <a:cs typeface="Arial"/>
              </a:rPr>
              <a:t>trên </a:t>
            </a:r>
            <a:r>
              <a:rPr sz="700" spc="-35" dirty="0">
                <a:latin typeface="Palatino Linotype" panose="02040502050505030304" pitchFamily="18" charset="0"/>
                <a:cs typeface="Arial"/>
              </a:rPr>
              <a:t>việc </a:t>
            </a:r>
            <a:r>
              <a:rPr sz="700" spc="-70" dirty="0">
                <a:latin typeface="Palatino Linotype" panose="02040502050505030304" pitchFamily="18" charset="0"/>
                <a:cs typeface="Arial"/>
              </a:rPr>
              <a:t>ước </a:t>
            </a:r>
            <a:r>
              <a:rPr sz="700" spc="-50" dirty="0">
                <a:latin typeface="Palatino Linotype" panose="02040502050505030304" pitchFamily="18" charset="0"/>
                <a:cs typeface="Arial"/>
              </a:rPr>
              <a:t>lượng </a:t>
            </a:r>
            <a:r>
              <a:rPr sz="700" spc="-45" dirty="0">
                <a:latin typeface="Palatino Linotype" panose="02040502050505030304" pitchFamily="18" charset="0"/>
                <a:cs typeface="Arial"/>
              </a:rPr>
              <a:t>hoặc </a:t>
            </a:r>
            <a:r>
              <a:rPr sz="700" spc="-40" dirty="0">
                <a:latin typeface="Palatino Linotype" panose="02040502050505030304" pitchFamily="18" charset="0"/>
                <a:cs typeface="Arial"/>
              </a:rPr>
              <a:t>ý </a:t>
            </a:r>
            <a:r>
              <a:rPr sz="700" spc="-30" dirty="0">
                <a:latin typeface="Palatino Linotype" panose="02040502050505030304" pitchFamily="18" charset="0"/>
                <a:cs typeface="Arial"/>
              </a:rPr>
              <a:t>kiến </a:t>
            </a:r>
            <a:r>
              <a:rPr sz="700" spc="-50" dirty="0">
                <a:latin typeface="Palatino Linotype" panose="02040502050505030304" pitchFamily="18" charset="0"/>
                <a:cs typeface="Arial"/>
              </a:rPr>
              <a:t>của </a:t>
            </a:r>
            <a:r>
              <a:rPr sz="700" spc="-65" dirty="0">
                <a:latin typeface="Palatino Linotype" panose="02040502050505030304" pitchFamily="18" charset="0"/>
                <a:cs typeface="Arial"/>
              </a:rPr>
              <a:t>Công </a:t>
            </a:r>
            <a:r>
              <a:rPr sz="700" spc="-5" dirty="0">
                <a:latin typeface="Palatino Linotype" panose="02040502050505030304" pitchFamily="18" charset="0"/>
                <a:cs typeface="Arial"/>
              </a:rPr>
              <a:t>ty </a:t>
            </a:r>
            <a:r>
              <a:rPr sz="700" spc="-15" dirty="0">
                <a:latin typeface="Palatino Linotype" panose="02040502050505030304" pitchFamily="18" charset="0"/>
                <a:cs typeface="Arial"/>
              </a:rPr>
              <a:t>tại </a:t>
            </a:r>
            <a:r>
              <a:rPr sz="700" spc="-20" dirty="0">
                <a:latin typeface="Palatino Linotype" panose="02040502050505030304" pitchFamily="18" charset="0"/>
                <a:cs typeface="Arial"/>
              </a:rPr>
              <a:t>thời </a:t>
            </a:r>
            <a:r>
              <a:rPr sz="700" spc="-25" dirty="0">
                <a:latin typeface="Palatino Linotype" panose="02040502050505030304" pitchFamily="18" charset="0"/>
                <a:cs typeface="Arial"/>
              </a:rPr>
              <a:t>điểm thông </a:t>
            </a:r>
            <a:r>
              <a:rPr sz="700" dirty="0">
                <a:latin typeface="Palatino Linotype" panose="02040502050505030304" pitchFamily="18" charset="0"/>
                <a:cs typeface="Arial"/>
              </a:rPr>
              <a:t>tin </a:t>
            </a:r>
            <a:r>
              <a:rPr sz="700" spc="-55" dirty="0">
                <a:latin typeface="Palatino Linotype" panose="02040502050505030304" pitchFamily="18" charset="0"/>
                <a:cs typeface="Arial"/>
              </a:rPr>
              <a:t>được </a:t>
            </a:r>
            <a:r>
              <a:rPr sz="700" spc="-50" dirty="0">
                <a:latin typeface="Palatino Linotype" panose="02040502050505030304" pitchFamily="18" charset="0"/>
                <a:cs typeface="Arial"/>
              </a:rPr>
              <a:t>đưa </a:t>
            </a:r>
            <a:r>
              <a:rPr sz="700" spc="-30" dirty="0">
                <a:latin typeface="Palatino Linotype" panose="02040502050505030304" pitchFamily="18" charset="0"/>
                <a:cs typeface="Arial"/>
              </a:rPr>
              <a:t>ra, </a:t>
            </a:r>
            <a:r>
              <a:rPr sz="700" spc="-65" dirty="0">
                <a:latin typeface="Palatino Linotype" panose="02040502050505030304" pitchFamily="18" charset="0"/>
                <a:cs typeface="Arial"/>
              </a:rPr>
              <a:t>Công </a:t>
            </a:r>
            <a:r>
              <a:rPr sz="700" spc="-5" dirty="0">
                <a:latin typeface="Palatino Linotype" panose="02040502050505030304" pitchFamily="18" charset="0"/>
                <a:cs typeface="Arial"/>
              </a:rPr>
              <a:t>ty </a:t>
            </a:r>
            <a:r>
              <a:rPr sz="700" spc="-60" dirty="0" err="1">
                <a:latin typeface="Palatino Linotype" panose="02040502050505030304" pitchFamily="18" charset="0"/>
                <a:cs typeface="Arial"/>
              </a:rPr>
              <a:t>sẽ</a:t>
            </a:r>
            <a:r>
              <a:rPr sz="700" spc="-60" dirty="0">
                <a:latin typeface="Palatino Linotype" panose="02040502050505030304" pitchFamily="18" charset="0"/>
                <a:cs typeface="Arial"/>
              </a:rPr>
              <a:t> </a:t>
            </a:r>
            <a:r>
              <a:rPr lang="en-US" sz="700" spc="-60" dirty="0">
                <a:latin typeface="Palatino Linotype" panose="02040502050505030304" pitchFamily="18" charset="0"/>
                <a:cs typeface="Arial"/>
              </a:rPr>
              <a:t> </a:t>
            </a:r>
            <a:r>
              <a:rPr sz="700" spc="-40" dirty="0" err="1">
                <a:latin typeface="Palatino Linotype" panose="02040502050505030304" pitchFamily="18" charset="0"/>
                <a:cs typeface="Arial"/>
              </a:rPr>
              <a:t>không</a:t>
            </a:r>
            <a:r>
              <a:rPr sz="700" spc="-40" dirty="0">
                <a:latin typeface="Palatino Linotype" panose="02040502050505030304" pitchFamily="18" charset="0"/>
                <a:cs typeface="Arial"/>
              </a:rPr>
              <a:t> có </a:t>
            </a:r>
            <a:r>
              <a:rPr sz="700" spc="-45" dirty="0">
                <a:latin typeface="Palatino Linotype" panose="02040502050505030304" pitchFamily="18" charset="0"/>
                <a:cs typeface="Arial"/>
              </a:rPr>
              <a:t>nghĩa </a:t>
            </a:r>
            <a:r>
              <a:rPr sz="700" spc="-35" dirty="0">
                <a:latin typeface="Palatino Linotype" panose="02040502050505030304" pitchFamily="18" charset="0"/>
                <a:cs typeface="Arial"/>
              </a:rPr>
              <a:t>vụ </a:t>
            </a:r>
            <a:r>
              <a:rPr sz="700" spc="-55" dirty="0">
                <a:latin typeface="Palatino Linotype" panose="02040502050505030304" pitchFamily="18" charset="0"/>
                <a:cs typeface="Arial"/>
              </a:rPr>
              <a:t>xác </a:t>
            </a:r>
            <a:r>
              <a:rPr sz="700" spc="-40" dirty="0">
                <a:latin typeface="Palatino Linotype" panose="02040502050505030304" pitchFamily="18" charset="0"/>
                <a:cs typeface="Arial"/>
              </a:rPr>
              <a:t>nhận </a:t>
            </a:r>
            <a:r>
              <a:rPr sz="700" spc="-45" dirty="0">
                <a:latin typeface="Palatino Linotype" panose="02040502050505030304" pitchFamily="18" charset="0"/>
                <a:cs typeface="Arial"/>
              </a:rPr>
              <a:t>hoặc </a:t>
            </a:r>
            <a:r>
              <a:rPr sz="700" spc="-50" dirty="0">
                <a:latin typeface="Palatino Linotype" panose="02040502050505030304" pitchFamily="18" charset="0"/>
                <a:cs typeface="Arial"/>
              </a:rPr>
              <a:t>cập </a:t>
            </a:r>
            <a:r>
              <a:rPr sz="700" spc="-25" dirty="0">
                <a:latin typeface="Palatino Linotype" panose="02040502050505030304" pitchFamily="18" charset="0"/>
                <a:cs typeface="Arial"/>
              </a:rPr>
              <a:t>nhật </a:t>
            </a:r>
            <a:r>
              <a:rPr sz="700" spc="-40" dirty="0">
                <a:latin typeface="Palatino Linotype" panose="02040502050505030304" pitchFamily="18" charset="0"/>
                <a:cs typeface="Arial"/>
              </a:rPr>
              <a:t>những </a:t>
            </a:r>
            <a:r>
              <a:rPr sz="700" spc="-25" dirty="0">
                <a:latin typeface="Palatino Linotype" panose="02040502050505030304" pitchFamily="18" charset="0"/>
                <a:cs typeface="Arial"/>
              </a:rPr>
              <a:t>thông </a:t>
            </a:r>
            <a:r>
              <a:rPr sz="700" dirty="0">
                <a:latin typeface="Palatino Linotype" panose="02040502050505030304" pitchFamily="18" charset="0"/>
                <a:cs typeface="Arial"/>
              </a:rPr>
              <a:t>tin </a:t>
            </a:r>
            <a:r>
              <a:rPr sz="700" spc="-20" dirty="0">
                <a:latin typeface="Palatino Linotype" panose="02040502050505030304" pitchFamily="18" charset="0"/>
                <a:cs typeface="Arial"/>
              </a:rPr>
              <a:t>trong </a:t>
            </a:r>
            <a:r>
              <a:rPr sz="700" spc="-50" dirty="0">
                <a:latin typeface="Palatino Linotype" panose="02040502050505030304" pitchFamily="18" charset="0"/>
                <a:cs typeface="Arial"/>
              </a:rPr>
              <a:t>tương lai nếu sự ước lượng hoặc ý kiến về tình huống hoặc quản lý thay </a:t>
            </a:r>
            <a:r>
              <a:rPr sz="700" spc="-50" dirty="0" err="1">
                <a:latin typeface="Palatino Linotype" panose="02040502050505030304" pitchFamily="18" charset="0"/>
                <a:cs typeface="Arial"/>
              </a:rPr>
              <a:t>đổi</a:t>
            </a:r>
            <a:r>
              <a:rPr sz="700" spc="-50" dirty="0">
                <a:latin typeface="Palatino Linotype" panose="02040502050505030304" pitchFamily="18" charset="0"/>
                <a:cs typeface="Arial"/>
              </a:rPr>
              <a:t>.</a:t>
            </a:r>
            <a:endParaRPr lang="en-US" sz="700" spc="-50" dirty="0">
              <a:latin typeface="Palatino Linotype" panose="02040502050505030304" pitchFamily="18" charset="0"/>
              <a:cs typeface="Arial"/>
            </a:endParaRPr>
          </a:p>
          <a:p>
            <a:pPr marL="15875" marR="38735" algn="just">
              <a:lnSpc>
                <a:spcPct val="112300"/>
              </a:lnSpc>
              <a:spcBef>
                <a:spcPts val="200"/>
              </a:spcBef>
              <a:spcAft>
                <a:spcPts val="200"/>
              </a:spcAft>
            </a:pPr>
            <a:r>
              <a:rPr lang="vi-VN" sz="700" spc="-50" dirty="0">
                <a:latin typeface="Palatino Linotype" panose="02040502050505030304" pitchFamily="18" charset="0"/>
                <a:cs typeface="Arial"/>
              </a:rPr>
              <a:t>Báo cáo này không phải là một đề nghị bán hay đề nghị mua bất kỳ chứng khoán nào. Người đọc cần xem xét cẩn trọng các ý kiến trong báo cáo này có phù hợp với tình huống cụ thể của mình hay không và xin thêm ý kiến tư vấn của các nhà tư vấn chuyên nghiệp, kể cả tư vấn thuế (nếu cần). Người đọc cũng cần đảm bảo đã có đủ các thông tin có liên quan cần thiết trước khi đưa ra quyết định đầu tư.</a:t>
            </a:r>
            <a:endParaRPr sz="700" spc="-50" dirty="0">
              <a:latin typeface="Palatino Linotype" panose="02040502050505030304" pitchFamily="18" charset="0"/>
              <a:cs typeface="Arial"/>
            </a:endParaRPr>
          </a:p>
        </p:txBody>
      </p:sp>
      <p:graphicFrame>
        <p:nvGraphicFramePr>
          <p:cNvPr id="8" name="object 8"/>
          <p:cNvGraphicFramePr>
            <a:graphicFrameLocks noGrp="1"/>
          </p:cNvGraphicFramePr>
          <p:nvPr>
            <p:extLst>
              <p:ext uri="{D42A27DB-BD31-4B8C-83A1-F6EECF244321}">
                <p14:modId xmlns:p14="http://schemas.microsoft.com/office/powerpoint/2010/main" val="2858374428"/>
              </p:ext>
            </p:extLst>
          </p:nvPr>
        </p:nvGraphicFramePr>
        <p:xfrm>
          <a:off x="237159" y="4639042"/>
          <a:ext cx="3007690" cy="2353691"/>
        </p:xfrm>
        <a:graphic>
          <a:graphicData uri="http://schemas.openxmlformats.org/drawingml/2006/table">
            <a:tbl>
              <a:tblPr firstRow="1" bandRow="1">
                <a:tableStyleId>{2D5ABB26-0587-4C30-8999-92F81FD0307C}</a:tableStyleId>
              </a:tblPr>
              <a:tblGrid>
                <a:gridCol w="818755">
                  <a:extLst>
                    <a:ext uri="{9D8B030D-6E8A-4147-A177-3AD203B41FA5}">
                      <a16:colId xmlns:a16="http://schemas.microsoft.com/office/drawing/2014/main" val="20000"/>
                    </a:ext>
                  </a:extLst>
                </a:gridCol>
                <a:gridCol w="819123">
                  <a:extLst>
                    <a:ext uri="{9D8B030D-6E8A-4147-A177-3AD203B41FA5}">
                      <a16:colId xmlns:a16="http://schemas.microsoft.com/office/drawing/2014/main" val="20001"/>
                    </a:ext>
                  </a:extLst>
                </a:gridCol>
                <a:gridCol w="641053">
                  <a:extLst>
                    <a:ext uri="{9D8B030D-6E8A-4147-A177-3AD203B41FA5}">
                      <a16:colId xmlns:a16="http://schemas.microsoft.com/office/drawing/2014/main" val="20002"/>
                    </a:ext>
                  </a:extLst>
                </a:gridCol>
                <a:gridCol w="728759">
                  <a:extLst>
                    <a:ext uri="{9D8B030D-6E8A-4147-A177-3AD203B41FA5}">
                      <a16:colId xmlns:a16="http://schemas.microsoft.com/office/drawing/2014/main" val="20003"/>
                    </a:ext>
                  </a:extLst>
                </a:gridCol>
              </a:tblGrid>
              <a:tr h="318516">
                <a:tc gridSpan="4">
                  <a:txBody>
                    <a:bodyPr/>
                    <a:lstStyle/>
                    <a:p>
                      <a:pPr marL="85725" indent="0" algn="l">
                        <a:lnSpc>
                          <a:spcPct val="100000"/>
                        </a:lnSpc>
                        <a:spcBef>
                          <a:spcPts val="420"/>
                        </a:spcBef>
                      </a:pPr>
                      <a:r>
                        <a:rPr lang="vi-VN" sz="1200" b="1" kern="1200" dirty="0">
                          <a:solidFill>
                            <a:schemeClr val="bg1"/>
                          </a:solidFill>
                          <a:latin typeface="Palatino Linotype" panose="02040502050505030304" pitchFamily="18" charset="0"/>
                          <a:ea typeface="+mn-ea"/>
                          <a:cs typeface="+mn-cs"/>
                        </a:rPr>
                        <a:t>DANH MỤC ĐẦU TƯ LỚN</a:t>
                      </a:r>
                    </a:p>
                  </a:txBody>
                  <a:tcPr marL="0" marR="0" marT="53340" marB="0">
                    <a:solidFill>
                      <a:srgbClr val="BB9C6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36041">
                <a:tc>
                  <a:txBody>
                    <a:bodyPr/>
                    <a:lstStyle/>
                    <a:p>
                      <a:pPr marL="20955" algn="ctr">
                        <a:lnSpc>
                          <a:spcPct val="100000"/>
                        </a:lnSpc>
                        <a:spcBef>
                          <a:spcPts val="85"/>
                        </a:spcBef>
                      </a:pPr>
                      <a:r>
                        <a:rPr sz="900" b="1" spc="15" dirty="0">
                          <a:solidFill>
                            <a:srgbClr val="252525"/>
                          </a:solidFill>
                          <a:latin typeface="Palatino Linotype" panose="02040502050505030304" pitchFamily="18" charset="0"/>
                          <a:cs typeface="Carlito"/>
                        </a:rPr>
                        <a:t>Tổ</a:t>
                      </a:r>
                      <a:r>
                        <a:rPr sz="900" b="1" spc="5" dirty="0">
                          <a:solidFill>
                            <a:srgbClr val="252525"/>
                          </a:solidFill>
                          <a:latin typeface="Palatino Linotype" panose="02040502050505030304" pitchFamily="18" charset="0"/>
                          <a:cs typeface="Carlito"/>
                        </a:rPr>
                        <a:t> </a:t>
                      </a:r>
                      <a:r>
                        <a:rPr sz="900" b="1" spc="15" dirty="0">
                          <a:solidFill>
                            <a:srgbClr val="252525"/>
                          </a:solidFill>
                          <a:latin typeface="Palatino Linotype" panose="02040502050505030304" pitchFamily="18" charset="0"/>
                          <a:cs typeface="Carlito"/>
                        </a:rPr>
                        <a:t>chức</a:t>
                      </a:r>
                      <a:endParaRPr sz="900">
                        <a:latin typeface="Palatino Linotype" panose="02040502050505030304" pitchFamily="18" charset="0"/>
                        <a:cs typeface="Carlito"/>
                      </a:endParaRPr>
                    </a:p>
                    <a:p>
                      <a:pPr marL="20955" algn="ctr">
                        <a:lnSpc>
                          <a:spcPct val="100000"/>
                        </a:lnSpc>
                        <a:spcBef>
                          <a:spcPts val="130"/>
                        </a:spcBef>
                      </a:pPr>
                      <a:r>
                        <a:rPr sz="900" b="1" spc="15" dirty="0">
                          <a:solidFill>
                            <a:srgbClr val="252525"/>
                          </a:solidFill>
                          <a:latin typeface="Palatino Linotype" panose="02040502050505030304" pitchFamily="18" charset="0"/>
                          <a:cs typeface="Carlito"/>
                        </a:rPr>
                        <a:t>phát</a:t>
                      </a:r>
                      <a:r>
                        <a:rPr sz="900" b="1" dirty="0">
                          <a:solidFill>
                            <a:srgbClr val="252525"/>
                          </a:solidFill>
                          <a:latin typeface="Palatino Linotype" panose="02040502050505030304" pitchFamily="18" charset="0"/>
                          <a:cs typeface="Carlito"/>
                        </a:rPr>
                        <a:t> </a:t>
                      </a:r>
                      <a:r>
                        <a:rPr sz="900" b="1" spc="20" dirty="0">
                          <a:solidFill>
                            <a:srgbClr val="252525"/>
                          </a:solidFill>
                          <a:latin typeface="Palatino Linotype" panose="02040502050505030304" pitchFamily="18" charset="0"/>
                          <a:cs typeface="Carlito"/>
                        </a:rPr>
                        <a:t>hành</a:t>
                      </a:r>
                      <a:endParaRPr sz="900">
                        <a:latin typeface="Palatino Linotype" panose="02040502050505030304" pitchFamily="18" charset="0"/>
                        <a:cs typeface="Carlito"/>
                      </a:endParaRPr>
                    </a:p>
                  </a:txBody>
                  <a:tcPr marL="0" marR="0" marT="10795" marB="0">
                    <a:lnB w="12700" cap="flat" cmpd="sng" algn="ctr">
                      <a:solidFill>
                        <a:srgbClr val="E7E6E6"/>
                      </a:solidFill>
                      <a:prstDash val="solid"/>
                      <a:round/>
                      <a:headEnd type="none" w="med" len="med"/>
                      <a:tailEnd type="none" w="med" len="med"/>
                    </a:lnB>
                    <a:solidFill>
                      <a:srgbClr val="D9D9D9"/>
                    </a:solidFill>
                  </a:tcPr>
                </a:tc>
                <a:tc>
                  <a:txBody>
                    <a:bodyPr/>
                    <a:lstStyle/>
                    <a:p>
                      <a:pPr marL="0" marR="274320" indent="0" algn="ctr" defTabSz="990600">
                        <a:lnSpc>
                          <a:spcPct val="100000"/>
                        </a:lnSpc>
                        <a:spcBef>
                          <a:spcPts val="130"/>
                        </a:spcBef>
                      </a:pPr>
                      <a:r>
                        <a:rPr lang="en-US" sz="900" b="1" spc="10">
                          <a:latin typeface="Palatino Linotype" panose="02040502050505030304" pitchFamily="18" charset="0"/>
                          <a:cs typeface="Carlito"/>
                        </a:rPr>
                        <a:t>    Tỷ </a:t>
                      </a:r>
                      <a:r>
                        <a:rPr sz="900" b="1" spc="15">
                          <a:latin typeface="Palatino Linotype" panose="02040502050505030304" pitchFamily="18" charset="0"/>
                          <a:cs typeface="Carlito"/>
                        </a:rPr>
                        <a:t>trọng</a:t>
                      </a:r>
                      <a:r>
                        <a:rPr lang="en-US" sz="900" b="1" spc="15">
                          <a:latin typeface="Palatino Linotype" panose="02040502050505030304" pitchFamily="18" charset="0"/>
                          <a:cs typeface="Carlito"/>
                        </a:rPr>
                        <a:t>  </a:t>
                      </a:r>
                      <a:r>
                        <a:rPr lang="en-US" sz="900" b="1" spc="-5">
                          <a:latin typeface="Palatino Linotype" panose="02040502050505030304" pitchFamily="18" charset="0"/>
                          <a:cs typeface="Carlito"/>
                        </a:rPr>
                        <a:t>(</a:t>
                      </a:r>
                      <a:r>
                        <a:rPr lang="en-US" sz="900" b="1">
                          <a:latin typeface="Palatino Linotype" panose="02040502050505030304" pitchFamily="18" charset="0"/>
                          <a:cs typeface="Carlito"/>
                        </a:rPr>
                        <a:t>%)</a:t>
                      </a:r>
                      <a:endParaRPr lang="en-US" sz="900">
                        <a:latin typeface="Palatino Linotype" panose="02040502050505030304" pitchFamily="18" charset="0"/>
                        <a:cs typeface="Carlito"/>
                      </a:endParaRPr>
                    </a:p>
                  </a:txBody>
                  <a:tcPr marL="0" marR="0" marT="16510" marB="0">
                    <a:lnB w="12700" cap="flat" cmpd="sng" algn="ctr">
                      <a:solidFill>
                        <a:srgbClr val="E7E6E6"/>
                      </a:solidFill>
                      <a:prstDash val="solid"/>
                      <a:round/>
                      <a:headEnd type="none" w="med" len="med"/>
                      <a:tailEnd type="none" w="med" len="med"/>
                    </a:lnB>
                    <a:solidFill>
                      <a:srgbClr val="D9D9D9"/>
                    </a:solidFill>
                  </a:tcPr>
                </a:tc>
                <a:tc>
                  <a:txBody>
                    <a:bodyPr/>
                    <a:lstStyle/>
                    <a:p>
                      <a:pPr marR="82550" algn="ctr">
                        <a:lnSpc>
                          <a:spcPct val="100000"/>
                        </a:lnSpc>
                        <a:spcBef>
                          <a:spcPts val="85"/>
                        </a:spcBef>
                      </a:pPr>
                      <a:r>
                        <a:rPr lang="en-US" sz="900" b="1" spc="10">
                          <a:latin typeface="Palatino Linotype" panose="02040502050505030304" pitchFamily="18" charset="0"/>
                          <a:cs typeface="Carlito"/>
                        </a:rPr>
                        <a:t>Coupon</a:t>
                      </a:r>
                      <a:endParaRPr sz="900">
                        <a:latin typeface="Palatino Linotype" panose="02040502050505030304" pitchFamily="18" charset="0"/>
                        <a:cs typeface="Carlito"/>
                      </a:endParaRPr>
                    </a:p>
                    <a:p>
                      <a:pPr marR="81915" algn="ctr">
                        <a:lnSpc>
                          <a:spcPct val="100000"/>
                        </a:lnSpc>
                        <a:spcBef>
                          <a:spcPts val="130"/>
                        </a:spcBef>
                      </a:pPr>
                      <a:r>
                        <a:rPr sz="900" b="1" spc="-5" dirty="0">
                          <a:latin typeface="Palatino Linotype" panose="02040502050505030304" pitchFamily="18" charset="0"/>
                          <a:cs typeface="Carlito"/>
                        </a:rPr>
                        <a:t>(</a:t>
                      </a:r>
                      <a:r>
                        <a:rPr sz="900" b="1" dirty="0">
                          <a:latin typeface="Palatino Linotype" panose="02040502050505030304" pitchFamily="18" charset="0"/>
                          <a:cs typeface="Carlito"/>
                        </a:rPr>
                        <a:t>%)</a:t>
                      </a:r>
                      <a:endParaRPr sz="900">
                        <a:latin typeface="Palatino Linotype" panose="02040502050505030304" pitchFamily="18" charset="0"/>
                        <a:cs typeface="Carlito"/>
                      </a:endParaRPr>
                    </a:p>
                  </a:txBody>
                  <a:tcPr marL="0" marR="0" marT="10795" marB="0">
                    <a:lnB w="12700" cap="flat" cmpd="sng" algn="ctr">
                      <a:solidFill>
                        <a:srgbClr val="E7E6E6"/>
                      </a:solidFill>
                      <a:prstDash val="solid"/>
                      <a:round/>
                      <a:headEnd type="none" w="med" len="med"/>
                      <a:tailEnd type="none" w="med" len="med"/>
                    </a:lnB>
                    <a:solidFill>
                      <a:srgbClr val="D9D9D9"/>
                    </a:solidFill>
                  </a:tcPr>
                </a:tc>
                <a:tc>
                  <a:txBody>
                    <a:bodyPr/>
                    <a:lstStyle/>
                    <a:p>
                      <a:pPr marR="9525" algn="ctr">
                        <a:lnSpc>
                          <a:spcPct val="100000"/>
                        </a:lnSpc>
                        <a:spcBef>
                          <a:spcPts val="85"/>
                        </a:spcBef>
                      </a:pPr>
                      <a:r>
                        <a:rPr sz="900" b="1" spc="15" dirty="0">
                          <a:latin typeface="Palatino Linotype" panose="02040502050505030304" pitchFamily="18" charset="0"/>
                          <a:cs typeface="Carlito"/>
                        </a:rPr>
                        <a:t>Chu </a:t>
                      </a:r>
                      <a:r>
                        <a:rPr sz="900" b="1" spc="10">
                          <a:latin typeface="Palatino Linotype" panose="02040502050505030304" pitchFamily="18" charset="0"/>
                          <a:cs typeface="Carlito"/>
                        </a:rPr>
                        <a:t>kỳ </a:t>
                      </a:r>
                      <a:br>
                        <a:rPr lang="en-US" sz="900" b="1" spc="10">
                          <a:latin typeface="Palatino Linotype" panose="02040502050505030304" pitchFamily="18" charset="0"/>
                          <a:cs typeface="Carlito"/>
                        </a:rPr>
                      </a:br>
                      <a:r>
                        <a:rPr sz="900" b="1" spc="15">
                          <a:latin typeface="Palatino Linotype" panose="02040502050505030304" pitchFamily="18" charset="0"/>
                          <a:cs typeface="Carlito"/>
                        </a:rPr>
                        <a:t>đáo</a:t>
                      </a:r>
                      <a:r>
                        <a:rPr sz="900" b="1" spc="-65">
                          <a:latin typeface="Palatino Linotype" panose="02040502050505030304" pitchFamily="18" charset="0"/>
                          <a:cs typeface="Carlito"/>
                        </a:rPr>
                        <a:t> </a:t>
                      </a:r>
                      <a:r>
                        <a:rPr sz="900" b="1" spc="20" dirty="0">
                          <a:latin typeface="Palatino Linotype" panose="02040502050505030304" pitchFamily="18" charset="0"/>
                          <a:cs typeface="Carlito"/>
                        </a:rPr>
                        <a:t>hạn</a:t>
                      </a:r>
                      <a:endParaRPr sz="900">
                        <a:latin typeface="Palatino Linotype" panose="02040502050505030304" pitchFamily="18" charset="0"/>
                        <a:cs typeface="Carlito"/>
                      </a:endParaRPr>
                    </a:p>
                    <a:p>
                      <a:pPr marR="8255" algn="ctr">
                        <a:lnSpc>
                          <a:spcPct val="100000"/>
                        </a:lnSpc>
                        <a:spcBef>
                          <a:spcPts val="130"/>
                        </a:spcBef>
                      </a:pPr>
                      <a:r>
                        <a:rPr sz="900" b="1" spc="-5" dirty="0">
                          <a:latin typeface="Palatino Linotype" panose="02040502050505030304" pitchFamily="18" charset="0"/>
                          <a:cs typeface="Carlito"/>
                        </a:rPr>
                        <a:t>(</a:t>
                      </a:r>
                      <a:r>
                        <a:rPr sz="900" b="1" dirty="0">
                          <a:latin typeface="Palatino Linotype" panose="02040502050505030304" pitchFamily="18" charset="0"/>
                          <a:cs typeface="Carlito"/>
                        </a:rPr>
                        <a:t>n</a:t>
                      </a:r>
                      <a:r>
                        <a:rPr sz="900" b="1" spc="5" dirty="0">
                          <a:latin typeface="Palatino Linotype" panose="02040502050505030304" pitchFamily="18" charset="0"/>
                          <a:cs typeface="Carlito"/>
                        </a:rPr>
                        <a:t>ă</a:t>
                      </a:r>
                      <a:r>
                        <a:rPr sz="900" b="1" spc="-10" dirty="0">
                          <a:latin typeface="Palatino Linotype" panose="02040502050505030304" pitchFamily="18" charset="0"/>
                          <a:cs typeface="Carlito"/>
                        </a:rPr>
                        <a:t>m</a:t>
                      </a:r>
                      <a:r>
                        <a:rPr sz="900" b="1" dirty="0">
                          <a:latin typeface="Palatino Linotype" panose="02040502050505030304" pitchFamily="18" charset="0"/>
                          <a:cs typeface="Carlito"/>
                        </a:rPr>
                        <a:t>)</a:t>
                      </a:r>
                      <a:endParaRPr sz="900">
                        <a:latin typeface="Palatino Linotype" panose="02040502050505030304" pitchFamily="18" charset="0"/>
                        <a:cs typeface="Carlito"/>
                      </a:endParaRPr>
                    </a:p>
                  </a:txBody>
                  <a:tcPr marL="0" marR="0" marT="10795" marB="0">
                    <a:lnB w="12700" cap="flat" cmpd="sng" algn="ctr">
                      <a:solidFill>
                        <a:srgbClr val="E7E6E6"/>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228600">
                <a:tc>
                  <a:txBody>
                    <a:bodyPr/>
                    <a:lstStyle/>
                    <a:p>
                      <a:pPr marL="20955" lvl="0" algn="l" defTabSz="554400">
                        <a:lnSpc>
                          <a:spcPct val="100000"/>
                        </a:lnSpc>
                        <a:spcBef>
                          <a:spcPts val="40"/>
                        </a:spcBef>
                      </a:pPr>
                      <a:r>
                        <a:rPr lang="en-US" sz="900" dirty="0">
                          <a:latin typeface="Palatino Linotype" panose="02040502050505030304" pitchFamily="18" charset="0"/>
                          <a:cs typeface="Carlito"/>
                        </a:rPr>
                        <a:t>VBA</a:t>
                      </a:r>
                      <a:endParaRPr sz="900" dirty="0">
                        <a:latin typeface="Palatino Linotype" panose="02040502050505030304" pitchFamily="18" charset="0"/>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R="281305" algn="r">
                        <a:lnSpc>
                          <a:spcPct val="100000"/>
                        </a:lnSpc>
                        <a:spcBef>
                          <a:spcPts val="90"/>
                        </a:spcBef>
                      </a:pPr>
                      <a:r>
                        <a:rPr lang="en-US" sz="900">
                          <a:solidFill>
                            <a:sysClr val="windowText" lastClr="000000"/>
                          </a:solidFill>
                          <a:latin typeface="Palatino Linotype" panose="02040502050505030304" pitchFamily="18" charset="0"/>
                          <a:cs typeface="Carlito"/>
                        </a:rPr>
                        <a:t>1</a:t>
                      </a:r>
                      <a:r>
                        <a:rPr lang="vi-VN" sz="900">
                          <a:solidFill>
                            <a:sysClr val="windowText" lastClr="000000"/>
                          </a:solidFill>
                          <a:latin typeface="Palatino Linotype" panose="02040502050505030304" pitchFamily="18" charset="0"/>
                          <a:cs typeface="Carlito"/>
                        </a:rPr>
                        <a:t>5.</a:t>
                      </a:r>
                      <a:r>
                        <a:rPr lang="en-GB" sz="900">
                          <a:solidFill>
                            <a:sysClr val="windowText" lastClr="000000"/>
                          </a:solidFill>
                          <a:latin typeface="Palatino Linotype" panose="02040502050505030304" pitchFamily="18" charset="0"/>
                          <a:cs typeface="Carlito"/>
                        </a:rPr>
                        <a:t>0</a:t>
                      </a:r>
                      <a:r>
                        <a:rPr lang="en-US" sz="900">
                          <a:solidFill>
                            <a:sysClr val="windowText" lastClr="000000"/>
                          </a:solidFill>
                          <a:latin typeface="Palatino Linotype" panose="02040502050505030304" pitchFamily="18" charset="0"/>
                          <a:cs typeface="Carlito"/>
                        </a:rPr>
                        <a:t>%</a:t>
                      </a:r>
                      <a:endParaRPr lang="en-US" sz="900" dirty="0">
                        <a:solidFill>
                          <a:sysClr val="windowText" lastClr="000000"/>
                        </a:solidFill>
                        <a:latin typeface="Palatino Linotype" panose="02040502050505030304" pitchFamily="18" charset="0"/>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177800" marR="281305" indent="-177800" algn="r">
                        <a:lnSpc>
                          <a:spcPct val="100000"/>
                        </a:lnSpc>
                        <a:spcBef>
                          <a:spcPts val="90"/>
                        </a:spcBef>
                      </a:pPr>
                      <a:r>
                        <a:rPr lang="en-US" sz="900">
                          <a:solidFill>
                            <a:sysClr val="windowText" lastClr="000000"/>
                          </a:solidFill>
                          <a:latin typeface="Palatino Linotype" panose="02040502050505030304" pitchFamily="18" charset="0"/>
                          <a:ea typeface="+mn-ea"/>
                          <a:cs typeface="Carlito"/>
                        </a:rPr>
                        <a:t>6.28%</a:t>
                      </a:r>
                      <a:endParaRPr sz="900" dirty="0">
                        <a:solidFill>
                          <a:sysClr val="windowText" lastClr="000000"/>
                        </a:solidFill>
                        <a:latin typeface="Palatino Linotype" panose="02040502050505030304" pitchFamily="18" charset="0"/>
                        <a:ea typeface="+mn-ea"/>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en-GB" sz="900">
                          <a:solidFill>
                            <a:sysClr val="windowText" lastClr="000000"/>
                          </a:solidFill>
                          <a:latin typeface="Palatino Linotype" panose="02040502050505030304" pitchFamily="18" charset="0"/>
                          <a:ea typeface="+mn-ea"/>
                          <a:cs typeface="Carlito"/>
                        </a:rPr>
                        <a:t>5</a:t>
                      </a:r>
                      <a:r>
                        <a:rPr lang="en-US" sz="900">
                          <a:solidFill>
                            <a:sysClr val="windowText" lastClr="000000"/>
                          </a:solidFill>
                          <a:latin typeface="Palatino Linotype" panose="02040502050505030304" pitchFamily="18" charset="0"/>
                          <a:ea typeface="+mn-ea"/>
                          <a:cs typeface="Carlito"/>
                        </a:rPr>
                        <a:t>.</a:t>
                      </a:r>
                      <a:r>
                        <a:rPr lang="en-GB" sz="900">
                          <a:solidFill>
                            <a:sysClr val="windowText" lastClr="000000"/>
                          </a:solidFill>
                          <a:latin typeface="Palatino Linotype" panose="02040502050505030304" pitchFamily="18" charset="0"/>
                          <a:ea typeface="+mn-ea"/>
                          <a:cs typeface="Carlito"/>
                        </a:rPr>
                        <a:t>7</a:t>
                      </a:r>
                      <a:endParaRPr sz="900" dirty="0">
                        <a:solidFill>
                          <a:sysClr val="windowText" lastClr="000000"/>
                        </a:solidFill>
                        <a:latin typeface="Palatino Linotype" panose="02040502050505030304" pitchFamily="18" charset="0"/>
                        <a:ea typeface="+mn-ea"/>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extLst>
                  <a:ext uri="{0D108BD9-81ED-4DB2-BD59-A6C34878D82A}">
                    <a16:rowId xmlns:a16="http://schemas.microsoft.com/office/drawing/2014/main" val="3274811149"/>
                  </a:ext>
                </a:extLst>
              </a:tr>
              <a:tr h="228600">
                <a:tc>
                  <a:txBody>
                    <a:bodyPr/>
                    <a:lstStyle/>
                    <a:p>
                      <a:pPr marL="20955" lvl="0" algn="l" defTabSz="554400">
                        <a:lnSpc>
                          <a:spcPct val="100000"/>
                        </a:lnSpc>
                        <a:spcBef>
                          <a:spcPts val="40"/>
                        </a:spcBef>
                      </a:pPr>
                      <a:r>
                        <a:rPr lang="vi-VN" sz="900">
                          <a:latin typeface="Palatino Linotype" panose="02040502050505030304" pitchFamily="18" charset="0"/>
                          <a:cs typeface="Carlito"/>
                        </a:rPr>
                        <a:t>LPB</a:t>
                      </a:r>
                      <a:endParaRPr sz="900" dirty="0">
                        <a:latin typeface="Palatino Linotype" panose="02040502050505030304" pitchFamily="18" charset="0"/>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R="281305" algn="r">
                        <a:lnSpc>
                          <a:spcPct val="100000"/>
                        </a:lnSpc>
                        <a:spcBef>
                          <a:spcPts val="90"/>
                        </a:spcBef>
                      </a:pPr>
                      <a:r>
                        <a:rPr lang="vi-VN" sz="900">
                          <a:solidFill>
                            <a:sysClr val="windowText" lastClr="000000"/>
                          </a:solidFill>
                          <a:latin typeface="Palatino Linotype" panose="02040502050505030304" pitchFamily="18" charset="0"/>
                          <a:cs typeface="Carlito"/>
                        </a:rPr>
                        <a:t>12.</a:t>
                      </a:r>
                      <a:r>
                        <a:rPr lang="en-GB" sz="900">
                          <a:solidFill>
                            <a:sysClr val="windowText" lastClr="000000"/>
                          </a:solidFill>
                          <a:latin typeface="Palatino Linotype" panose="02040502050505030304" pitchFamily="18" charset="0"/>
                          <a:cs typeface="Carlito"/>
                        </a:rPr>
                        <a:t>4</a:t>
                      </a:r>
                      <a:r>
                        <a:rPr lang="vi-VN" sz="900">
                          <a:solidFill>
                            <a:sysClr val="windowText" lastClr="000000"/>
                          </a:solidFill>
                          <a:latin typeface="Palatino Linotype" panose="02040502050505030304" pitchFamily="18" charset="0"/>
                          <a:cs typeface="Carlito"/>
                        </a:rPr>
                        <a:t>%</a:t>
                      </a:r>
                      <a:endParaRPr lang="en-US" sz="900" dirty="0">
                        <a:solidFill>
                          <a:sysClr val="windowText" lastClr="000000"/>
                        </a:solidFill>
                        <a:latin typeface="Palatino Linotype" panose="02040502050505030304" pitchFamily="18" charset="0"/>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en-US" sz="900">
                          <a:solidFill>
                            <a:sysClr val="windowText" lastClr="000000"/>
                          </a:solidFill>
                          <a:latin typeface="Palatino Linotype" panose="02040502050505030304" pitchFamily="18" charset="0"/>
                          <a:ea typeface="+mn-ea"/>
                          <a:cs typeface="Carlito"/>
                        </a:rPr>
                        <a:t>7.48%</a:t>
                      </a:r>
                      <a:endParaRPr sz="900" dirty="0">
                        <a:solidFill>
                          <a:sysClr val="windowText" lastClr="000000"/>
                        </a:solidFill>
                        <a:latin typeface="Palatino Linotype" panose="02040502050505030304" pitchFamily="18" charset="0"/>
                        <a:ea typeface="+mn-ea"/>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vi-VN" sz="900">
                          <a:solidFill>
                            <a:sysClr val="windowText" lastClr="000000"/>
                          </a:solidFill>
                          <a:latin typeface="Palatino Linotype" panose="02040502050505030304" pitchFamily="18" charset="0"/>
                          <a:ea typeface="+mn-ea"/>
                          <a:cs typeface="Carlito"/>
                        </a:rPr>
                        <a:t>5.</a:t>
                      </a:r>
                      <a:r>
                        <a:rPr lang="en-GB" sz="900">
                          <a:solidFill>
                            <a:sysClr val="windowText" lastClr="000000"/>
                          </a:solidFill>
                          <a:latin typeface="Palatino Linotype" panose="02040502050505030304" pitchFamily="18" charset="0"/>
                          <a:ea typeface="+mn-ea"/>
                          <a:cs typeface="Carlito"/>
                        </a:rPr>
                        <a:t>2</a:t>
                      </a:r>
                      <a:endParaRPr sz="900" dirty="0">
                        <a:solidFill>
                          <a:sysClr val="windowText" lastClr="000000"/>
                        </a:solidFill>
                        <a:latin typeface="Palatino Linotype" panose="02040502050505030304" pitchFamily="18" charset="0"/>
                        <a:ea typeface="+mn-ea"/>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extLst>
                  <a:ext uri="{0D108BD9-81ED-4DB2-BD59-A6C34878D82A}">
                    <a16:rowId xmlns:a16="http://schemas.microsoft.com/office/drawing/2014/main" val="3270188677"/>
                  </a:ext>
                </a:extLst>
              </a:tr>
              <a:tr h="228600">
                <a:tc>
                  <a:txBody>
                    <a:bodyPr/>
                    <a:lstStyle/>
                    <a:p>
                      <a:pPr marL="20955" lvl="0" algn="l" defTabSz="554400">
                        <a:lnSpc>
                          <a:spcPct val="100000"/>
                        </a:lnSpc>
                        <a:spcBef>
                          <a:spcPts val="40"/>
                        </a:spcBef>
                      </a:pPr>
                      <a:r>
                        <a:rPr lang="en-US" sz="900">
                          <a:latin typeface="Palatino Linotype" panose="02040502050505030304" pitchFamily="18" charset="0"/>
                          <a:cs typeface="Carlito"/>
                        </a:rPr>
                        <a:t>BAF</a:t>
                      </a:r>
                      <a:endParaRPr sz="900" dirty="0">
                        <a:latin typeface="Palatino Linotype" panose="02040502050505030304" pitchFamily="18" charset="0"/>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R="281305" algn="r">
                        <a:lnSpc>
                          <a:spcPct val="100000"/>
                        </a:lnSpc>
                        <a:spcBef>
                          <a:spcPts val="90"/>
                        </a:spcBef>
                      </a:pPr>
                      <a:r>
                        <a:rPr lang="en-US" sz="900">
                          <a:solidFill>
                            <a:sysClr val="windowText" lastClr="000000"/>
                          </a:solidFill>
                          <a:latin typeface="Palatino Linotype" panose="02040502050505030304" pitchFamily="18" charset="0"/>
                          <a:cs typeface="Carlito"/>
                        </a:rPr>
                        <a:t>1</a:t>
                      </a:r>
                      <a:r>
                        <a:rPr lang="vi-VN" sz="900">
                          <a:solidFill>
                            <a:sysClr val="windowText" lastClr="000000"/>
                          </a:solidFill>
                          <a:latin typeface="Palatino Linotype" panose="02040502050505030304" pitchFamily="18" charset="0"/>
                          <a:cs typeface="Carlito"/>
                        </a:rPr>
                        <a:t>0.</a:t>
                      </a:r>
                      <a:r>
                        <a:rPr lang="en-GB" sz="900">
                          <a:solidFill>
                            <a:sysClr val="windowText" lastClr="000000"/>
                          </a:solidFill>
                          <a:latin typeface="Palatino Linotype" panose="02040502050505030304" pitchFamily="18" charset="0"/>
                          <a:cs typeface="Carlito"/>
                        </a:rPr>
                        <a:t>2</a:t>
                      </a:r>
                      <a:r>
                        <a:rPr lang="en-US" sz="900">
                          <a:solidFill>
                            <a:sysClr val="windowText" lastClr="000000"/>
                          </a:solidFill>
                          <a:latin typeface="Palatino Linotype" panose="02040502050505030304" pitchFamily="18" charset="0"/>
                          <a:cs typeface="Carlito"/>
                        </a:rPr>
                        <a:t>%</a:t>
                      </a:r>
                      <a:endParaRPr lang="en-US" sz="900" dirty="0">
                        <a:solidFill>
                          <a:sysClr val="windowText" lastClr="000000"/>
                        </a:solidFill>
                        <a:latin typeface="Palatino Linotype" panose="02040502050505030304" pitchFamily="18" charset="0"/>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en-US" sz="900">
                          <a:solidFill>
                            <a:sysClr val="windowText" lastClr="000000"/>
                          </a:solidFill>
                          <a:latin typeface="Palatino Linotype" panose="02040502050505030304" pitchFamily="18" charset="0"/>
                          <a:ea typeface="+mn-ea"/>
                          <a:cs typeface="Carlito"/>
                        </a:rPr>
                        <a:t>10.5%</a:t>
                      </a:r>
                      <a:endParaRPr sz="900" dirty="0">
                        <a:solidFill>
                          <a:sysClr val="windowText" lastClr="000000"/>
                        </a:solidFill>
                        <a:latin typeface="Palatino Linotype" panose="02040502050505030304" pitchFamily="18" charset="0"/>
                        <a:ea typeface="+mn-ea"/>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en-US" sz="900">
                          <a:solidFill>
                            <a:sysClr val="windowText" lastClr="000000"/>
                          </a:solidFill>
                          <a:latin typeface="Palatino Linotype" panose="02040502050505030304" pitchFamily="18" charset="0"/>
                          <a:ea typeface="+mn-ea"/>
                          <a:cs typeface="Carlito"/>
                        </a:rPr>
                        <a:t>0.</a:t>
                      </a:r>
                      <a:r>
                        <a:rPr lang="vi-VN" sz="900">
                          <a:solidFill>
                            <a:sysClr val="windowText" lastClr="000000"/>
                          </a:solidFill>
                          <a:latin typeface="Palatino Linotype" panose="02040502050505030304" pitchFamily="18" charset="0"/>
                          <a:ea typeface="+mn-ea"/>
                          <a:cs typeface="Carlito"/>
                        </a:rPr>
                        <a:t>4</a:t>
                      </a:r>
                      <a:endParaRPr sz="900" dirty="0">
                        <a:solidFill>
                          <a:sysClr val="windowText" lastClr="000000"/>
                        </a:solidFill>
                        <a:latin typeface="Palatino Linotype" panose="02040502050505030304" pitchFamily="18" charset="0"/>
                        <a:ea typeface="+mn-ea"/>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extLst>
                  <a:ext uri="{0D108BD9-81ED-4DB2-BD59-A6C34878D82A}">
                    <a16:rowId xmlns:a16="http://schemas.microsoft.com/office/drawing/2014/main" val="817788581"/>
                  </a:ext>
                </a:extLst>
              </a:tr>
              <a:tr h="228600">
                <a:tc>
                  <a:txBody>
                    <a:bodyPr/>
                    <a:lstStyle/>
                    <a:p>
                      <a:pPr marL="20955" lvl="0" algn="l" defTabSz="554400">
                        <a:lnSpc>
                          <a:spcPct val="100000"/>
                        </a:lnSpc>
                        <a:spcBef>
                          <a:spcPts val="40"/>
                        </a:spcBef>
                      </a:pPr>
                      <a:r>
                        <a:rPr lang="en-US" sz="900">
                          <a:latin typeface="Palatino Linotype" panose="02040502050505030304" pitchFamily="18" charset="0"/>
                          <a:cs typeface="Carlito"/>
                        </a:rPr>
                        <a:t>MSN</a:t>
                      </a:r>
                      <a:endParaRPr sz="900" dirty="0">
                        <a:latin typeface="Palatino Linotype" panose="02040502050505030304" pitchFamily="18" charset="0"/>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R="281305" algn="r">
                        <a:lnSpc>
                          <a:spcPct val="100000"/>
                        </a:lnSpc>
                        <a:spcBef>
                          <a:spcPts val="90"/>
                        </a:spcBef>
                      </a:pPr>
                      <a:r>
                        <a:rPr lang="vi-VN" sz="900">
                          <a:solidFill>
                            <a:sysClr val="windowText" lastClr="000000"/>
                          </a:solidFill>
                          <a:latin typeface="Palatino Linotype" panose="02040502050505030304" pitchFamily="18" charset="0"/>
                          <a:cs typeface="Carlito"/>
                        </a:rPr>
                        <a:t>9.</a:t>
                      </a:r>
                      <a:r>
                        <a:rPr lang="en-GB" sz="900">
                          <a:solidFill>
                            <a:sysClr val="windowText" lastClr="000000"/>
                          </a:solidFill>
                          <a:latin typeface="Palatino Linotype" panose="02040502050505030304" pitchFamily="18" charset="0"/>
                          <a:cs typeface="Carlito"/>
                        </a:rPr>
                        <a:t>6</a:t>
                      </a:r>
                      <a:r>
                        <a:rPr lang="en-US" sz="900">
                          <a:solidFill>
                            <a:sysClr val="windowText" lastClr="000000"/>
                          </a:solidFill>
                          <a:latin typeface="Palatino Linotype" panose="02040502050505030304" pitchFamily="18" charset="0"/>
                          <a:cs typeface="Carlito"/>
                        </a:rPr>
                        <a:t>%</a:t>
                      </a:r>
                      <a:endParaRPr lang="en-US" sz="900" dirty="0">
                        <a:solidFill>
                          <a:sysClr val="windowText" lastClr="000000"/>
                        </a:solidFill>
                        <a:latin typeface="Palatino Linotype" panose="02040502050505030304" pitchFamily="18" charset="0"/>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en-US" sz="900">
                          <a:solidFill>
                            <a:sysClr val="windowText" lastClr="000000"/>
                          </a:solidFill>
                          <a:latin typeface="Palatino Linotype" panose="02040502050505030304" pitchFamily="18" charset="0"/>
                          <a:ea typeface="+mn-ea"/>
                          <a:cs typeface="Carlito"/>
                        </a:rPr>
                        <a:t>8.85%</a:t>
                      </a:r>
                      <a:endParaRPr sz="900" dirty="0">
                        <a:solidFill>
                          <a:sysClr val="windowText" lastClr="000000"/>
                        </a:solidFill>
                        <a:latin typeface="Palatino Linotype" panose="02040502050505030304" pitchFamily="18" charset="0"/>
                        <a:ea typeface="+mn-ea"/>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vi-VN" sz="900">
                          <a:solidFill>
                            <a:sysClr val="windowText" lastClr="000000"/>
                          </a:solidFill>
                          <a:latin typeface="Palatino Linotype" panose="02040502050505030304" pitchFamily="18" charset="0"/>
                          <a:ea typeface="+mn-ea"/>
                          <a:cs typeface="Carlito"/>
                        </a:rPr>
                        <a:t>2.</a:t>
                      </a:r>
                      <a:r>
                        <a:rPr lang="en-GB" sz="900">
                          <a:solidFill>
                            <a:sysClr val="windowText" lastClr="000000"/>
                          </a:solidFill>
                          <a:latin typeface="Palatino Linotype" panose="02040502050505030304" pitchFamily="18" charset="0"/>
                          <a:ea typeface="+mn-ea"/>
                          <a:cs typeface="Carlito"/>
                        </a:rPr>
                        <a:t>8</a:t>
                      </a:r>
                      <a:endParaRPr sz="900" dirty="0">
                        <a:solidFill>
                          <a:sysClr val="windowText" lastClr="000000"/>
                        </a:solidFill>
                        <a:latin typeface="Palatino Linotype" panose="02040502050505030304" pitchFamily="18" charset="0"/>
                        <a:ea typeface="+mn-ea"/>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extLst>
                  <a:ext uri="{0D108BD9-81ED-4DB2-BD59-A6C34878D82A}">
                    <a16:rowId xmlns:a16="http://schemas.microsoft.com/office/drawing/2014/main" val="2334876891"/>
                  </a:ext>
                </a:extLst>
              </a:tr>
              <a:tr h="228600">
                <a:tc>
                  <a:txBody>
                    <a:bodyPr/>
                    <a:lstStyle/>
                    <a:p>
                      <a:pPr marL="20955" lvl="0" algn="l" defTabSz="554400">
                        <a:lnSpc>
                          <a:spcPct val="100000"/>
                        </a:lnSpc>
                        <a:spcBef>
                          <a:spcPts val="40"/>
                        </a:spcBef>
                      </a:pPr>
                      <a:r>
                        <a:rPr lang="en-US" sz="900">
                          <a:latin typeface="Palatino Linotype" panose="02040502050505030304" pitchFamily="18" charset="0"/>
                          <a:cs typeface="Carlito"/>
                        </a:rPr>
                        <a:t>CTG</a:t>
                      </a:r>
                      <a:endParaRPr sz="900" dirty="0">
                        <a:latin typeface="Palatino Linotype" panose="02040502050505030304" pitchFamily="18" charset="0"/>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R="281305" algn="r">
                        <a:lnSpc>
                          <a:spcPct val="100000"/>
                        </a:lnSpc>
                        <a:spcBef>
                          <a:spcPts val="90"/>
                        </a:spcBef>
                      </a:pPr>
                      <a:r>
                        <a:rPr lang="vi-VN" sz="900">
                          <a:solidFill>
                            <a:sysClr val="windowText" lastClr="000000"/>
                          </a:solidFill>
                          <a:latin typeface="Palatino Linotype" panose="02040502050505030304" pitchFamily="18" charset="0"/>
                          <a:cs typeface="Carlito"/>
                        </a:rPr>
                        <a:t>7.</a:t>
                      </a:r>
                      <a:r>
                        <a:rPr lang="en-GB" sz="900">
                          <a:solidFill>
                            <a:sysClr val="windowText" lastClr="000000"/>
                          </a:solidFill>
                          <a:latin typeface="Palatino Linotype" panose="02040502050505030304" pitchFamily="18" charset="0"/>
                          <a:cs typeface="Carlito"/>
                        </a:rPr>
                        <a:t>3</a:t>
                      </a:r>
                      <a:r>
                        <a:rPr lang="en-US" sz="900">
                          <a:solidFill>
                            <a:sysClr val="windowText" lastClr="000000"/>
                          </a:solidFill>
                          <a:latin typeface="Palatino Linotype" panose="02040502050505030304" pitchFamily="18" charset="0"/>
                          <a:cs typeface="Carlito"/>
                        </a:rPr>
                        <a:t>%</a:t>
                      </a:r>
                      <a:endParaRPr lang="en-US" sz="900" dirty="0">
                        <a:solidFill>
                          <a:sysClr val="windowText" lastClr="000000"/>
                        </a:solidFill>
                        <a:latin typeface="Palatino Linotype" panose="02040502050505030304" pitchFamily="18" charset="0"/>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en-US" sz="900">
                          <a:solidFill>
                            <a:sysClr val="windowText" lastClr="000000"/>
                          </a:solidFill>
                          <a:latin typeface="Palatino Linotype" panose="02040502050505030304" pitchFamily="18" charset="0"/>
                          <a:ea typeface="+mn-ea"/>
                          <a:cs typeface="Carlito"/>
                        </a:rPr>
                        <a:t>5.68%</a:t>
                      </a:r>
                      <a:endParaRPr sz="900" dirty="0">
                        <a:solidFill>
                          <a:sysClr val="windowText" lastClr="000000"/>
                        </a:solidFill>
                        <a:latin typeface="Palatino Linotype" panose="02040502050505030304" pitchFamily="18" charset="0"/>
                        <a:ea typeface="+mn-ea"/>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en-GB" sz="900">
                          <a:solidFill>
                            <a:sysClr val="windowText" lastClr="000000"/>
                          </a:solidFill>
                          <a:latin typeface="Palatino Linotype" panose="02040502050505030304" pitchFamily="18" charset="0"/>
                          <a:ea typeface="+mn-ea"/>
                          <a:cs typeface="Carlito"/>
                        </a:rPr>
                        <a:t>6</a:t>
                      </a:r>
                      <a:r>
                        <a:rPr lang="en-US" sz="900">
                          <a:solidFill>
                            <a:sysClr val="windowText" lastClr="000000"/>
                          </a:solidFill>
                          <a:latin typeface="Palatino Linotype" panose="02040502050505030304" pitchFamily="18" charset="0"/>
                          <a:ea typeface="+mn-ea"/>
                          <a:cs typeface="Carlito"/>
                        </a:rPr>
                        <a:t>.</a:t>
                      </a:r>
                      <a:r>
                        <a:rPr lang="en-GB" sz="900">
                          <a:solidFill>
                            <a:sysClr val="windowText" lastClr="000000"/>
                          </a:solidFill>
                          <a:latin typeface="Palatino Linotype" panose="02040502050505030304" pitchFamily="18" charset="0"/>
                          <a:ea typeface="+mn-ea"/>
                          <a:cs typeface="Carlito"/>
                        </a:rPr>
                        <a:t>5</a:t>
                      </a:r>
                      <a:endParaRPr sz="900" dirty="0">
                        <a:solidFill>
                          <a:sysClr val="windowText" lastClr="000000"/>
                        </a:solidFill>
                        <a:latin typeface="Palatino Linotype" panose="02040502050505030304" pitchFamily="18" charset="0"/>
                        <a:ea typeface="+mn-ea"/>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extLst>
                  <a:ext uri="{0D108BD9-81ED-4DB2-BD59-A6C34878D82A}">
                    <a16:rowId xmlns:a16="http://schemas.microsoft.com/office/drawing/2014/main" val="694368815"/>
                  </a:ext>
                </a:extLst>
              </a:tr>
              <a:tr h="228600">
                <a:tc>
                  <a:txBody>
                    <a:bodyPr/>
                    <a:lstStyle/>
                    <a:p>
                      <a:pPr marL="20955" lvl="0" algn="l" defTabSz="554400">
                        <a:lnSpc>
                          <a:spcPct val="100000"/>
                        </a:lnSpc>
                        <a:spcBef>
                          <a:spcPts val="40"/>
                        </a:spcBef>
                      </a:pPr>
                      <a:r>
                        <a:rPr lang="en-US" sz="900">
                          <a:latin typeface="Palatino Linotype" panose="02040502050505030304" pitchFamily="18" charset="0"/>
                          <a:cs typeface="Carlito"/>
                        </a:rPr>
                        <a:t>HDB</a:t>
                      </a:r>
                      <a:endParaRPr sz="900" dirty="0">
                        <a:latin typeface="Palatino Linotype" panose="02040502050505030304" pitchFamily="18" charset="0"/>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R="281305" algn="r">
                        <a:lnSpc>
                          <a:spcPct val="100000"/>
                        </a:lnSpc>
                        <a:spcBef>
                          <a:spcPts val="90"/>
                        </a:spcBef>
                      </a:pPr>
                      <a:r>
                        <a:rPr lang="vi-VN" sz="900">
                          <a:solidFill>
                            <a:sysClr val="windowText" lastClr="000000"/>
                          </a:solidFill>
                          <a:latin typeface="Palatino Linotype" panose="02040502050505030304" pitchFamily="18" charset="0"/>
                          <a:cs typeface="Carlito"/>
                        </a:rPr>
                        <a:t>7.</a:t>
                      </a:r>
                      <a:r>
                        <a:rPr lang="en-GB" sz="900">
                          <a:solidFill>
                            <a:sysClr val="windowText" lastClr="000000"/>
                          </a:solidFill>
                          <a:latin typeface="Palatino Linotype" panose="02040502050505030304" pitchFamily="18" charset="0"/>
                          <a:cs typeface="Carlito"/>
                        </a:rPr>
                        <a:t>1</a:t>
                      </a:r>
                      <a:r>
                        <a:rPr lang="en-US" sz="900">
                          <a:solidFill>
                            <a:sysClr val="windowText" lastClr="000000"/>
                          </a:solidFill>
                          <a:latin typeface="Palatino Linotype" panose="02040502050505030304" pitchFamily="18" charset="0"/>
                          <a:cs typeface="Carlito"/>
                        </a:rPr>
                        <a:t>%</a:t>
                      </a:r>
                      <a:endParaRPr lang="en-US" sz="900" dirty="0">
                        <a:solidFill>
                          <a:sysClr val="windowText" lastClr="000000"/>
                        </a:solidFill>
                        <a:latin typeface="Palatino Linotype" panose="02040502050505030304" pitchFamily="18" charset="0"/>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266700" marR="281305" indent="-266700" algn="r">
                        <a:lnSpc>
                          <a:spcPct val="100000"/>
                        </a:lnSpc>
                        <a:spcBef>
                          <a:spcPts val="90"/>
                        </a:spcBef>
                      </a:pPr>
                      <a:r>
                        <a:rPr lang="en-US" sz="900">
                          <a:solidFill>
                            <a:sysClr val="windowText" lastClr="000000"/>
                          </a:solidFill>
                          <a:latin typeface="Palatino Linotype" panose="02040502050505030304" pitchFamily="18" charset="0"/>
                          <a:ea typeface="+mn-ea"/>
                          <a:cs typeface="Carlito"/>
                        </a:rPr>
                        <a:t>7.48%</a:t>
                      </a:r>
                      <a:endParaRPr lang="en-US" sz="900" dirty="0">
                        <a:solidFill>
                          <a:sysClr val="windowText" lastClr="000000"/>
                        </a:solidFill>
                        <a:latin typeface="Palatino Linotype" panose="02040502050505030304" pitchFamily="18" charset="0"/>
                        <a:ea typeface="+mn-ea"/>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en-US" sz="900">
                          <a:solidFill>
                            <a:sysClr val="windowText" lastClr="000000"/>
                          </a:solidFill>
                          <a:latin typeface="Palatino Linotype" panose="02040502050505030304" pitchFamily="18" charset="0"/>
                          <a:ea typeface="+mn-ea"/>
                          <a:cs typeface="Carlito"/>
                        </a:rPr>
                        <a:t>6.</a:t>
                      </a:r>
                      <a:r>
                        <a:rPr lang="en-GB" sz="900">
                          <a:solidFill>
                            <a:sysClr val="windowText" lastClr="000000"/>
                          </a:solidFill>
                          <a:latin typeface="Palatino Linotype" panose="02040502050505030304" pitchFamily="18" charset="0"/>
                          <a:ea typeface="+mn-ea"/>
                          <a:cs typeface="Carlito"/>
                        </a:rPr>
                        <a:t>3</a:t>
                      </a:r>
                      <a:endParaRPr sz="900" dirty="0">
                        <a:solidFill>
                          <a:sysClr val="windowText" lastClr="000000"/>
                        </a:solidFill>
                        <a:latin typeface="Palatino Linotype" panose="02040502050505030304" pitchFamily="18" charset="0"/>
                        <a:ea typeface="+mn-ea"/>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extLst>
                  <a:ext uri="{0D108BD9-81ED-4DB2-BD59-A6C34878D82A}">
                    <a16:rowId xmlns:a16="http://schemas.microsoft.com/office/drawing/2014/main" val="4248303274"/>
                  </a:ext>
                </a:extLst>
              </a:tr>
              <a:tr h="228600">
                <a:tc>
                  <a:txBody>
                    <a:bodyPr/>
                    <a:lstStyle/>
                    <a:p>
                      <a:pPr marL="20955" lvl="0" algn="l" defTabSz="554400">
                        <a:lnSpc>
                          <a:spcPct val="100000"/>
                        </a:lnSpc>
                        <a:spcBef>
                          <a:spcPts val="40"/>
                        </a:spcBef>
                      </a:pPr>
                      <a:r>
                        <a:rPr lang="en-US" sz="900">
                          <a:latin typeface="Palatino Linotype" panose="02040502050505030304" pitchFamily="18" charset="0"/>
                          <a:cs typeface="Carlito"/>
                        </a:rPr>
                        <a:t>SBT</a:t>
                      </a:r>
                      <a:endParaRPr sz="900" dirty="0">
                        <a:latin typeface="Palatino Linotype" panose="02040502050505030304" pitchFamily="18" charset="0"/>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R="281305" algn="r">
                        <a:lnSpc>
                          <a:spcPct val="100000"/>
                        </a:lnSpc>
                        <a:spcBef>
                          <a:spcPts val="90"/>
                        </a:spcBef>
                      </a:pPr>
                      <a:r>
                        <a:rPr lang="vi-VN" sz="900">
                          <a:solidFill>
                            <a:sysClr val="windowText" lastClr="000000"/>
                          </a:solidFill>
                          <a:latin typeface="Palatino Linotype" panose="02040502050505030304" pitchFamily="18" charset="0"/>
                          <a:cs typeface="Carlito"/>
                        </a:rPr>
                        <a:t>5.</a:t>
                      </a:r>
                      <a:r>
                        <a:rPr lang="en-GB" sz="900">
                          <a:solidFill>
                            <a:sysClr val="windowText" lastClr="000000"/>
                          </a:solidFill>
                          <a:latin typeface="Palatino Linotype" panose="02040502050505030304" pitchFamily="18" charset="0"/>
                          <a:cs typeface="Carlito"/>
                        </a:rPr>
                        <a:t>3</a:t>
                      </a:r>
                      <a:r>
                        <a:rPr lang="en-US" sz="900">
                          <a:solidFill>
                            <a:sysClr val="windowText" lastClr="000000"/>
                          </a:solidFill>
                          <a:latin typeface="Palatino Linotype" panose="02040502050505030304" pitchFamily="18" charset="0"/>
                          <a:cs typeface="Carlito"/>
                        </a:rPr>
                        <a:t>%</a:t>
                      </a:r>
                      <a:endParaRPr lang="en-US" sz="900" dirty="0">
                        <a:solidFill>
                          <a:sysClr val="windowText" lastClr="000000"/>
                        </a:solidFill>
                        <a:latin typeface="Palatino Linotype" panose="02040502050505030304" pitchFamily="18" charset="0"/>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en-US" sz="900">
                          <a:solidFill>
                            <a:sysClr val="windowText" lastClr="000000"/>
                          </a:solidFill>
                          <a:latin typeface="Palatino Linotype" panose="02040502050505030304" pitchFamily="18" charset="0"/>
                          <a:ea typeface="+mn-ea"/>
                          <a:cs typeface="Carlito"/>
                        </a:rPr>
                        <a:t>11.00%</a:t>
                      </a:r>
                      <a:endParaRPr sz="900" dirty="0">
                        <a:solidFill>
                          <a:sysClr val="windowText" lastClr="000000"/>
                        </a:solidFill>
                        <a:latin typeface="Palatino Linotype" panose="02040502050505030304" pitchFamily="18" charset="0"/>
                        <a:ea typeface="+mn-ea"/>
                        <a:cs typeface="Carlito"/>
                      </a:endParaRPr>
                    </a:p>
                  </a:txBody>
                  <a:tcPr marL="0" marR="0" marT="508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tc>
                  <a:txBody>
                    <a:bodyPr/>
                    <a:lstStyle/>
                    <a:p>
                      <a:pPr marL="0" marR="281305" algn="r">
                        <a:lnSpc>
                          <a:spcPct val="100000"/>
                        </a:lnSpc>
                        <a:spcBef>
                          <a:spcPts val="90"/>
                        </a:spcBef>
                      </a:pPr>
                      <a:r>
                        <a:rPr lang="vi-VN" sz="900">
                          <a:solidFill>
                            <a:sysClr val="windowText" lastClr="000000"/>
                          </a:solidFill>
                          <a:latin typeface="Palatino Linotype" panose="02040502050505030304" pitchFamily="18" charset="0"/>
                          <a:ea typeface="+mn-ea"/>
                          <a:cs typeface="Carlito"/>
                        </a:rPr>
                        <a:t>1.</a:t>
                      </a:r>
                      <a:r>
                        <a:rPr lang="en-GB" sz="900">
                          <a:solidFill>
                            <a:sysClr val="windowText" lastClr="000000"/>
                          </a:solidFill>
                          <a:latin typeface="Palatino Linotype" panose="02040502050505030304" pitchFamily="18" charset="0"/>
                          <a:ea typeface="+mn-ea"/>
                          <a:cs typeface="Carlito"/>
                        </a:rPr>
                        <a:t>7</a:t>
                      </a:r>
                      <a:endParaRPr sz="900" dirty="0">
                        <a:solidFill>
                          <a:sysClr val="windowText" lastClr="000000"/>
                        </a:solidFill>
                        <a:latin typeface="Palatino Linotype" panose="02040502050505030304" pitchFamily="18" charset="0"/>
                        <a:ea typeface="+mn-ea"/>
                        <a:cs typeface="Carlito"/>
                      </a:endParaRPr>
                    </a:p>
                  </a:txBody>
                  <a:tcPr marL="0" marR="0" marT="11430" marB="0" anchor="ct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tcPr>
                </a:tc>
                <a:extLst>
                  <a:ext uri="{0D108BD9-81ED-4DB2-BD59-A6C34878D82A}">
                    <a16:rowId xmlns:a16="http://schemas.microsoft.com/office/drawing/2014/main" val="2129926801"/>
                  </a:ext>
                </a:extLst>
              </a:tr>
            </a:tbl>
          </a:graphicData>
        </a:graphic>
      </p:graphicFrame>
      <p:sp>
        <p:nvSpPr>
          <p:cNvPr id="32" name="object 3">
            <a:extLst>
              <a:ext uri="{FF2B5EF4-FFF2-40B4-BE49-F238E27FC236}">
                <a16:creationId xmlns:a16="http://schemas.microsoft.com/office/drawing/2014/main" id="{A30052AC-66BC-4D0A-82DB-BB08F308CD69}"/>
              </a:ext>
            </a:extLst>
          </p:cNvPr>
          <p:cNvSpPr/>
          <p:nvPr/>
        </p:nvSpPr>
        <p:spPr>
          <a:xfrm>
            <a:off x="143510" y="1023149"/>
            <a:ext cx="3101340" cy="344805"/>
          </a:xfrm>
          <a:custGeom>
            <a:avLst/>
            <a:gdLst/>
            <a:ahLst/>
            <a:cxnLst/>
            <a:rect l="l" t="t" r="r" b="b"/>
            <a:pathLst>
              <a:path w="3571875" h="344805">
                <a:moveTo>
                  <a:pt x="3571366" y="0"/>
                </a:moveTo>
                <a:lnTo>
                  <a:pt x="0" y="0"/>
                </a:lnTo>
                <a:lnTo>
                  <a:pt x="0" y="344728"/>
                </a:lnTo>
                <a:lnTo>
                  <a:pt x="3571366" y="344728"/>
                </a:lnTo>
                <a:lnTo>
                  <a:pt x="3571366" y="0"/>
                </a:lnTo>
                <a:close/>
              </a:path>
            </a:pathLst>
          </a:custGeom>
          <a:solidFill>
            <a:srgbClr val="BB9C66"/>
          </a:solidFill>
        </p:spPr>
        <p:txBody>
          <a:bodyPr wrap="square" lIns="0" tIns="0" rIns="0" bIns="0" rtlCol="0" anchor="ctr"/>
          <a:lstStyle/>
          <a:p>
            <a:pPr marL="85725" lvl="1"/>
            <a:r>
              <a:rPr lang="en-US" sz="1200" b="1">
                <a:solidFill>
                  <a:schemeClr val="bg1"/>
                </a:solidFill>
                <a:latin typeface="Palatino Linotype" panose="02040502050505030304" pitchFamily="18" charset="0"/>
              </a:rPr>
              <a:t>PHÂN BỔ THEO NGÀNH</a:t>
            </a:r>
            <a:endParaRPr sz="1200" b="1">
              <a:solidFill>
                <a:schemeClr val="bg1"/>
              </a:solidFill>
              <a:latin typeface="Palatino Linotype" panose="02040502050505030304" pitchFamily="18" charset="0"/>
            </a:endParaRPr>
          </a:p>
        </p:txBody>
      </p:sp>
      <p:grpSp>
        <p:nvGrpSpPr>
          <p:cNvPr id="33" name="object 16">
            <a:extLst>
              <a:ext uri="{FF2B5EF4-FFF2-40B4-BE49-F238E27FC236}">
                <a16:creationId xmlns:a16="http://schemas.microsoft.com/office/drawing/2014/main" id="{7753D375-FB95-4290-BF65-57F1C0E79197}"/>
              </a:ext>
            </a:extLst>
          </p:cNvPr>
          <p:cNvGrpSpPr/>
          <p:nvPr/>
        </p:nvGrpSpPr>
        <p:grpSpPr>
          <a:xfrm>
            <a:off x="260604" y="10107434"/>
            <a:ext cx="7013575" cy="48895"/>
            <a:chOff x="260604" y="9829796"/>
            <a:chExt cx="7013575" cy="48895"/>
          </a:xfrm>
        </p:grpSpPr>
        <p:sp>
          <p:nvSpPr>
            <p:cNvPr id="34" name="object 17">
              <a:extLst>
                <a:ext uri="{FF2B5EF4-FFF2-40B4-BE49-F238E27FC236}">
                  <a16:creationId xmlns:a16="http://schemas.microsoft.com/office/drawing/2014/main" id="{74DD404D-2376-47E9-9150-6459CA83EEBF}"/>
                </a:ext>
              </a:extLst>
            </p:cNvPr>
            <p:cNvSpPr/>
            <p:nvPr/>
          </p:nvSpPr>
          <p:spPr>
            <a:xfrm>
              <a:off x="4877815" y="9829796"/>
              <a:ext cx="2396490" cy="48895"/>
            </a:xfrm>
            <a:custGeom>
              <a:avLst/>
              <a:gdLst/>
              <a:ahLst/>
              <a:cxnLst/>
              <a:rect l="l" t="t" r="r" b="b"/>
              <a:pathLst>
                <a:path w="2396490" h="48895">
                  <a:moveTo>
                    <a:pt x="2396236" y="0"/>
                  </a:moveTo>
                  <a:lnTo>
                    <a:pt x="0" y="0"/>
                  </a:lnTo>
                  <a:lnTo>
                    <a:pt x="0" y="48338"/>
                  </a:lnTo>
                  <a:lnTo>
                    <a:pt x="2396236" y="48338"/>
                  </a:lnTo>
                  <a:lnTo>
                    <a:pt x="2396236" y="0"/>
                  </a:lnTo>
                  <a:close/>
                </a:path>
              </a:pathLst>
            </a:custGeom>
            <a:solidFill>
              <a:srgbClr val="BBBDC0"/>
            </a:solidFill>
          </p:spPr>
          <p:txBody>
            <a:bodyPr wrap="square" lIns="0" tIns="0" rIns="0" bIns="0" rtlCol="0"/>
            <a:lstStyle/>
            <a:p>
              <a:endParaRPr>
                <a:latin typeface="Palatino Linotype" panose="02040502050505030304" pitchFamily="18" charset="0"/>
              </a:endParaRPr>
            </a:p>
          </p:txBody>
        </p:sp>
        <p:sp>
          <p:nvSpPr>
            <p:cNvPr id="35" name="object 18">
              <a:extLst>
                <a:ext uri="{FF2B5EF4-FFF2-40B4-BE49-F238E27FC236}">
                  <a16:creationId xmlns:a16="http://schemas.microsoft.com/office/drawing/2014/main" id="{50EFFF6B-A9EA-461F-AA2E-39AA909CE5CE}"/>
                </a:ext>
              </a:extLst>
            </p:cNvPr>
            <p:cNvSpPr/>
            <p:nvPr/>
          </p:nvSpPr>
          <p:spPr>
            <a:xfrm>
              <a:off x="2597149" y="9829796"/>
              <a:ext cx="2338070" cy="48895"/>
            </a:xfrm>
            <a:custGeom>
              <a:avLst/>
              <a:gdLst/>
              <a:ahLst/>
              <a:cxnLst/>
              <a:rect l="l" t="t" r="r" b="b"/>
              <a:pathLst>
                <a:path w="2338070" h="48895">
                  <a:moveTo>
                    <a:pt x="2337816" y="0"/>
                  </a:moveTo>
                  <a:lnTo>
                    <a:pt x="0" y="0"/>
                  </a:lnTo>
                  <a:lnTo>
                    <a:pt x="0" y="48338"/>
                  </a:lnTo>
                  <a:lnTo>
                    <a:pt x="2337816" y="48338"/>
                  </a:lnTo>
                  <a:lnTo>
                    <a:pt x="2337816" y="0"/>
                  </a:lnTo>
                  <a:close/>
                </a:path>
              </a:pathLst>
            </a:custGeom>
            <a:solidFill>
              <a:srgbClr val="BB9C66"/>
            </a:solidFill>
          </p:spPr>
          <p:txBody>
            <a:bodyPr wrap="square" lIns="0" tIns="0" rIns="0" bIns="0" rtlCol="0"/>
            <a:lstStyle/>
            <a:p>
              <a:endParaRPr>
                <a:latin typeface="Palatino Linotype" panose="02040502050505030304" pitchFamily="18" charset="0"/>
              </a:endParaRPr>
            </a:p>
          </p:txBody>
        </p:sp>
        <p:sp>
          <p:nvSpPr>
            <p:cNvPr id="36" name="object 19">
              <a:extLst>
                <a:ext uri="{FF2B5EF4-FFF2-40B4-BE49-F238E27FC236}">
                  <a16:creationId xmlns:a16="http://schemas.microsoft.com/office/drawing/2014/main" id="{CC1D82BA-30B1-4C82-AF65-B56515ED3632}"/>
                </a:ext>
              </a:extLst>
            </p:cNvPr>
            <p:cNvSpPr/>
            <p:nvPr/>
          </p:nvSpPr>
          <p:spPr>
            <a:xfrm>
              <a:off x="260604" y="9829796"/>
              <a:ext cx="2338070" cy="48895"/>
            </a:xfrm>
            <a:custGeom>
              <a:avLst/>
              <a:gdLst/>
              <a:ahLst/>
              <a:cxnLst/>
              <a:rect l="l" t="t" r="r" b="b"/>
              <a:pathLst>
                <a:path w="2338070" h="48895">
                  <a:moveTo>
                    <a:pt x="2337816" y="0"/>
                  </a:moveTo>
                  <a:lnTo>
                    <a:pt x="0" y="0"/>
                  </a:lnTo>
                  <a:lnTo>
                    <a:pt x="0" y="48338"/>
                  </a:lnTo>
                  <a:lnTo>
                    <a:pt x="2337816" y="48338"/>
                  </a:lnTo>
                  <a:lnTo>
                    <a:pt x="2337816" y="0"/>
                  </a:lnTo>
                  <a:close/>
                </a:path>
              </a:pathLst>
            </a:custGeom>
            <a:solidFill>
              <a:srgbClr val="000000"/>
            </a:solidFill>
          </p:spPr>
          <p:txBody>
            <a:bodyPr wrap="square" lIns="0" tIns="0" rIns="0" bIns="0" rtlCol="0"/>
            <a:lstStyle/>
            <a:p>
              <a:endParaRPr>
                <a:latin typeface="Palatino Linotype" panose="02040502050505030304" pitchFamily="18" charset="0"/>
              </a:endParaRPr>
            </a:p>
          </p:txBody>
        </p:sp>
      </p:grpSp>
      <p:grpSp>
        <p:nvGrpSpPr>
          <p:cNvPr id="38" name="Group 37">
            <a:extLst>
              <a:ext uri="{FF2B5EF4-FFF2-40B4-BE49-F238E27FC236}">
                <a16:creationId xmlns:a16="http://schemas.microsoft.com/office/drawing/2014/main" id="{B5B3A09F-9FA0-47E6-B658-206388D48D62}"/>
              </a:ext>
            </a:extLst>
          </p:cNvPr>
          <p:cNvGrpSpPr/>
          <p:nvPr/>
        </p:nvGrpSpPr>
        <p:grpSpPr>
          <a:xfrm>
            <a:off x="306438" y="10188290"/>
            <a:ext cx="6943624" cy="358088"/>
            <a:chOff x="222762" y="10087978"/>
            <a:chExt cx="6943624" cy="358088"/>
          </a:xfrm>
        </p:grpSpPr>
        <p:pic>
          <p:nvPicPr>
            <p:cNvPr id="39" name="Picture 38">
              <a:extLst>
                <a:ext uri="{FF2B5EF4-FFF2-40B4-BE49-F238E27FC236}">
                  <a16:creationId xmlns:a16="http://schemas.microsoft.com/office/drawing/2014/main" id="{63127D5E-C255-486C-BB81-C310B7FBF7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85226" y="10087978"/>
              <a:ext cx="1281160" cy="358088"/>
            </a:xfrm>
            <a:prstGeom prst="rect">
              <a:avLst/>
            </a:prstGeom>
          </p:spPr>
        </p:pic>
        <p:grpSp>
          <p:nvGrpSpPr>
            <p:cNvPr id="40" name="Group 39">
              <a:extLst>
                <a:ext uri="{FF2B5EF4-FFF2-40B4-BE49-F238E27FC236}">
                  <a16:creationId xmlns:a16="http://schemas.microsoft.com/office/drawing/2014/main" id="{328C03D8-67F9-4AF1-9221-A167902200D8}"/>
                </a:ext>
              </a:extLst>
            </p:cNvPr>
            <p:cNvGrpSpPr/>
            <p:nvPr/>
          </p:nvGrpSpPr>
          <p:grpSpPr>
            <a:xfrm>
              <a:off x="222762" y="10095433"/>
              <a:ext cx="5629655" cy="340866"/>
              <a:chOff x="127072" y="9248645"/>
              <a:chExt cx="5629655" cy="340866"/>
            </a:xfrm>
          </p:grpSpPr>
          <p:grpSp>
            <p:nvGrpSpPr>
              <p:cNvPr id="41" name="Group 40">
                <a:extLst>
                  <a:ext uri="{FF2B5EF4-FFF2-40B4-BE49-F238E27FC236}">
                    <a16:creationId xmlns:a16="http://schemas.microsoft.com/office/drawing/2014/main" id="{5162725E-9FAE-4AF4-AD16-874E766B936F}"/>
                  </a:ext>
                </a:extLst>
              </p:cNvPr>
              <p:cNvGrpSpPr/>
              <p:nvPr/>
            </p:nvGrpSpPr>
            <p:grpSpPr>
              <a:xfrm>
                <a:off x="294424" y="9248645"/>
                <a:ext cx="5462303" cy="340866"/>
                <a:chOff x="40844" y="9287770"/>
                <a:chExt cx="5462303" cy="340866"/>
              </a:xfrm>
            </p:grpSpPr>
            <p:sp>
              <p:nvSpPr>
                <p:cNvPr id="46" name="TextBox 74">
                  <a:extLst>
                    <a:ext uri="{FF2B5EF4-FFF2-40B4-BE49-F238E27FC236}">
                      <a16:creationId xmlns:a16="http://schemas.microsoft.com/office/drawing/2014/main" id="{E3948F12-526E-4FD7-82DC-19F084791920}"/>
                    </a:ext>
                  </a:extLst>
                </p:cNvPr>
                <p:cNvSpPr txBox="1"/>
                <p:nvPr/>
              </p:nvSpPr>
              <p:spPr>
                <a:xfrm>
                  <a:off x="2058454" y="9290082"/>
                  <a:ext cx="1620572"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Phone: (+84) 28 7301 7786</a:t>
                  </a:r>
                  <a:b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b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Fax</a:t>
                  </a:r>
                  <a:r>
                    <a:rPr lang="en-US" sz="800">
                      <a:solidFill>
                        <a:srgbClr val="05193A"/>
                      </a:solidFill>
                      <a:latin typeface="Palatino Linotype" panose="02040502050505030304" pitchFamily="18" charset="0"/>
                      <a:ea typeface="Calibri" panose="020F0502020204030204" pitchFamily="34" charset="0"/>
                      <a:cs typeface="Calibri" panose="020F0502020204030204" pitchFamily="34" charset="0"/>
                    </a:rPr>
                    <a:t>:      (+</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84) 28 7302 2268</a:t>
                  </a:r>
                  <a:endParaRPr lang="vi-VN" sz="800" dirty="0">
                    <a:solidFill>
                      <a:srgbClr val="05193A"/>
                    </a:solidFill>
                    <a:latin typeface="Palatino Linotype" panose="02040502050505030304" pitchFamily="18" charset="0"/>
                    <a:ea typeface="Calibri" panose="020F0502020204030204" pitchFamily="34" charset="0"/>
                    <a:cs typeface="Calibri" panose="020F0502020204030204" pitchFamily="34" charset="0"/>
                  </a:endParaRPr>
                </a:p>
              </p:txBody>
            </p:sp>
            <p:sp>
              <p:nvSpPr>
                <p:cNvPr id="47" name="TextBox 75">
                  <a:extLst>
                    <a:ext uri="{FF2B5EF4-FFF2-40B4-BE49-F238E27FC236}">
                      <a16:creationId xmlns:a16="http://schemas.microsoft.com/office/drawing/2014/main" id="{010439FE-52DE-4A8D-B108-DE6E53BAC67F}"/>
                    </a:ext>
                  </a:extLst>
                </p:cNvPr>
                <p:cNvSpPr txBox="1"/>
                <p:nvPr/>
              </p:nvSpPr>
              <p:spPr>
                <a:xfrm>
                  <a:off x="3829988" y="9287770"/>
                  <a:ext cx="1673159"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info@lighthousecapital.com.vn</a:t>
                  </a:r>
                </a:p>
                <a:p>
                  <a:pPr algn="l"/>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www.lighthousecapital.com.vn</a:t>
                  </a:r>
                  <a:endParaRPr lang="vi-VN" sz="800" dirty="0">
                    <a:solidFill>
                      <a:srgbClr val="05193A"/>
                    </a:solidFill>
                    <a:latin typeface="Palatino Linotype" panose="02040502050505030304" pitchFamily="18" charset="0"/>
                    <a:ea typeface="Calibri" panose="020F0502020204030204" pitchFamily="34" charset="0"/>
                    <a:cs typeface="Calibri" panose="020F0502020204030204" pitchFamily="34" charset="0"/>
                  </a:endParaRPr>
                </a:p>
              </p:txBody>
            </p:sp>
            <p:sp>
              <p:nvSpPr>
                <p:cNvPr id="48" name="TextBox 76">
                  <a:extLst>
                    <a:ext uri="{FF2B5EF4-FFF2-40B4-BE49-F238E27FC236}">
                      <a16:creationId xmlns:a16="http://schemas.microsoft.com/office/drawing/2014/main" id="{FC90E0E8-818E-49DD-ABC5-AD39C197A349}"/>
                    </a:ext>
                  </a:extLst>
                </p:cNvPr>
                <p:cNvSpPr txBox="1"/>
                <p:nvPr/>
              </p:nvSpPr>
              <p:spPr>
                <a:xfrm>
                  <a:off x="40844" y="9287835"/>
                  <a:ext cx="2239732"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Tầng</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5, 65 Phạm Ngọc </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Thạch</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a:t>
                  </a:r>
                  <a:b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b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Ph</a:t>
                  </a:r>
                  <a:r>
                    <a:rPr lang="vi-VN"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ư</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ờng</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Võ</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Thị </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Sáu</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a:t>
                  </a:r>
                  <a:r>
                    <a:rPr lang="en-US" sz="800" dirty="0" err="1">
                      <a:solidFill>
                        <a:srgbClr val="05193A"/>
                      </a:solidFill>
                      <a:latin typeface="Palatino Linotype" panose="02040502050505030304" pitchFamily="18" charset="0"/>
                      <a:ea typeface="Calibri" panose="020F0502020204030204" pitchFamily="34" charset="0"/>
                      <a:cs typeface="Calibri" panose="020F0502020204030204" pitchFamily="34" charset="0"/>
                    </a:rPr>
                    <a:t>Quận</a:t>
                  </a:r>
                  <a:r>
                    <a:rPr lang="en-US" sz="800" dirty="0">
                      <a:solidFill>
                        <a:srgbClr val="05193A"/>
                      </a:solidFill>
                      <a:latin typeface="Palatino Linotype" panose="02040502050505030304" pitchFamily="18" charset="0"/>
                      <a:ea typeface="Calibri" panose="020F0502020204030204" pitchFamily="34" charset="0"/>
                      <a:cs typeface="Calibri" panose="020F0502020204030204" pitchFamily="34" charset="0"/>
                    </a:rPr>
                    <a:t> 3, HCMC</a:t>
                  </a:r>
                  <a:endParaRPr lang="vi-VN" sz="800" dirty="0">
                    <a:solidFill>
                      <a:srgbClr val="05193A"/>
                    </a:solidFill>
                    <a:latin typeface="Palatino Linotype" panose="02040502050505030304" pitchFamily="18" charset="0"/>
                    <a:ea typeface="Calibri" panose="020F0502020204030204" pitchFamily="34" charset="0"/>
                    <a:cs typeface="Calibri" panose="020F0502020204030204" pitchFamily="34" charset="0"/>
                  </a:endParaRPr>
                </a:p>
              </p:txBody>
            </p:sp>
            <p:cxnSp>
              <p:nvCxnSpPr>
                <p:cNvPr id="49" name="Straight Connector 48">
                  <a:extLst>
                    <a:ext uri="{FF2B5EF4-FFF2-40B4-BE49-F238E27FC236}">
                      <a16:creationId xmlns:a16="http://schemas.microsoft.com/office/drawing/2014/main" id="{FE0BC2B7-8AC2-4FEC-B5F2-D7E240DE23A3}"/>
                    </a:ext>
                  </a:extLst>
                </p:cNvPr>
                <p:cNvCxnSpPr/>
                <p:nvPr/>
              </p:nvCxnSpPr>
              <p:spPr>
                <a:xfrm>
                  <a:off x="1835150" y="9332354"/>
                  <a:ext cx="0" cy="269822"/>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9A03975-A379-47AF-B701-E603F2288CD2}"/>
                    </a:ext>
                  </a:extLst>
                </p:cNvPr>
                <p:cNvCxnSpPr/>
                <p:nvPr/>
              </p:nvCxnSpPr>
              <p:spPr>
                <a:xfrm>
                  <a:off x="3498195" y="9342452"/>
                  <a:ext cx="0" cy="269822"/>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10C2090-ED6A-42DF-BB66-73356F37EFC8}"/>
                    </a:ext>
                  </a:extLst>
                </p:cNvPr>
                <p:cNvCxnSpPr/>
                <p:nvPr/>
              </p:nvCxnSpPr>
              <p:spPr>
                <a:xfrm>
                  <a:off x="5446001" y="9332745"/>
                  <a:ext cx="0" cy="269822"/>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4E331B48-8591-461A-BECA-AC19B014555D}"/>
                  </a:ext>
                </a:extLst>
              </p:cNvPr>
              <p:cNvGrpSpPr/>
              <p:nvPr/>
            </p:nvGrpSpPr>
            <p:grpSpPr>
              <a:xfrm>
                <a:off x="127072" y="9275626"/>
                <a:ext cx="3977288" cy="274893"/>
                <a:chOff x="127072" y="9275626"/>
                <a:chExt cx="3977288" cy="274893"/>
              </a:xfrm>
            </p:grpSpPr>
            <p:sp>
              <p:nvSpPr>
                <p:cNvPr id="43" name="Freeform 68">
                  <a:extLst>
                    <a:ext uri="{FF2B5EF4-FFF2-40B4-BE49-F238E27FC236}">
                      <a16:creationId xmlns:a16="http://schemas.microsoft.com/office/drawing/2014/main" id="{8D109B88-F998-4618-BAD1-D5427C067421}"/>
                    </a:ext>
                  </a:extLst>
                </p:cNvPr>
                <p:cNvSpPr>
                  <a:spLocks noEditPoints="1"/>
                </p:cNvSpPr>
                <p:nvPr/>
              </p:nvSpPr>
              <p:spPr bwMode="auto">
                <a:xfrm>
                  <a:off x="127072" y="9275626"/>
                  <a:ext cx="177800" cy="215444"/>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latin typeface="Palatino Linotype" panose="02040502050505030304" pitchFamily="18" charset="0"/>
                  </a:endParaRPr>
                </a:p>
              </p:txBody>
            </p:sp>
            <p:sp>
              <p:nvSpPr>
                <p:cNvPr id="44" name="Freeform 8">
                  <a:extLst>
                    <a:ext uri="{FF2B5EF4-FFF2-40B4-BE49-F238E27FC236}">
                      <a16:creationId xmlns:a16="http://schemas.microsoft.com/office/drawing/2014/main" id="{4DBA21A7-D19B-46AD-98FE-FC2944724E83}"/>
                    </a:ext>
                  </a:extLst>
                </p:cNvPr>
                <p:cNvSpPr>
                  <a:spLocks/>
                </p:cNvSpPr>
                <p:nvPr/>
              </p:nvSpPr>
              <p:spPr bwMode="auto">
                <a:xfrm>
                  <a:off x="2186388" y="9298038"/>
                  <a:ext cx="173247" cy="227338"/>
                </a:xfrm>
                <a:custGeom>
                  <a:avLst/>
                  <a:gdLst>
                    <a:gd name="T0" fmla="*/ 177 w 185"/>
                    <a:gd name="T1" fmla="*/ 150 h 185"/>
                    <a:gd name="T2" fmla="*/ 156 w 185"/>
                    <a:gd name="T3" fmla="*/ 171 h 185"/>
                    <a:gd name="T4" fmla="*/ 60 w 185"/>
                    <a:gd name="T5" fmla="*/ 125 h 185"/>
                    <a:gd name="T6" fmla="*/ 14 w 185"/>
                    <a:gd name="T7" fmla="*/ 29 h 185"/>
                    <a:gd name="T8" fmla="*/ 35 w 185"/>
                    <a:gd name="T9" fmla="*/ 8 h 185"/>
                    <a:gd name="T10" fmla="*/ 61 w 185"/>
                    <a:gd name="T11" fmla="*/ 25 h 185"/>
                    <a:gd name="T12" fmla="*/ 67 w 185"/>
                    <a:gd name="T13" fmla="*/ 47 h 185"/>
                    <a:gd name="T14" fmla="*/ 47 w 185"/>
                    <a:gd name="T15" fmla="*/ 67 h 185"/>
                    <a:gd name="T16" fmla="*/ 74 w 185"/>
                    <a:gd name="T17" fmla="*/ 111 h 185"/>
                    <a:gd name="T18" fmla="*/ 118 w 185"/>
                    <a:gd name="T19" fmla="*/ 138 h 185"/>
                    <a:gd name="T20" fmla="*/ 138 w 185"/>
                    <a:gd name="T21" fmla="*/ 118 h 185"/>
                    <a:gd name="T22" fmla="*/ 160 w 185"/>
                    <a:gd name="T23" fmla="*/ 124 h 185"/>
                    <a:gd name="T24" fmla="*/ 177 w 185"/>
                    <a:gd name="T25" fmla="*/ 15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185">
                      <a:moveTo>
                        <a:pt x="177" y="150"/>
                      </a:moveTo>
                      <a:cubicBezTo>
                        <a:pt x="169" y="159"/>
                        <a:pt x="156" y="171"/>
                        <a:pt x="156" y="171"/>
                      </a:cubicBezTo>
                      <a:cubicBezTo>
                        <a:pt x="143" y="185"/>
                        <a:pt x="106" y="171"/>
                        <a:pt x="60" y="125"/>
                      </a:cubicBezTo>
                      <a:cubicBezTo>
                        <a:pt x="14" y="79"/>
                        <a:pt x="0" y="42"/>
                        <a:pt x="14" y="29"/>
                      </a:cubicBezTo>
                      <a:cubicBezTo>
                        <a:pt x="14" y="29"/>
                        <a:pt x="26" y="16"/>
                        <a:pt x="35" y="8"/>
                      </a:cubicBezTo>
                      <a:cubicBezTo>
                        <a:pt x="43" y="0"/>
                        <a:pt x="53" y="14"/>
                        <a:pt x="61" y="25"/>
                      </a:cubicBezTo>
                      <a:cubicBezTo>
                        <a:pt x="69" y="36"/>
                        <a:pt x="70" y="44"/>
                        <a:pt x="67" y="47"/>
                      </a:cubicBezTo>
                      <a:cubicBezTo>
                        <a:pt x="65" y="49"/>
                        <a:pt x="54" y="60"/>
                        <a:pt x="47" y="67"/>
                      </a:cubicBezTo>
                      <a:cubicBezTo>
                        <a:pt x="44" y="70"/>
                        <a:pt x="44" y="81"/>
                        <a:pt x="74" y="111"/>
                      </a:cubicBezTo>
                      <a:cubicBezTo>
                        <a:pt x="104" y="141"/>
                        <a:pt x="115" y="141"/>
                        <a:pt x="118" y="138"/>
                      </a:cubicBezTo>
                      <a:cubicBezTo>
                        <a:pt x="125" y="131"/>
                        <a:pt x="136" y="120"/>
                        <a:pt x="138" y="118"/>
                      </a:cubicBezTo>
                      <a:cubicBezTo>
                        <a:pt x="141" y="115"/>
                        <a:pt x="149" y="116"/>
                        <a:pt x="160" y="124"/>
                      </a:cubicBezTo>
                      <a:cubicBezTo>
                        <a:pt x="171" y="132"/>
                        <a:pt x="185" y="142"/>
                        <a:pt x="177" y="15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latin typeface="Palatino Linotype" panose="02040502050505030304" pitchFamily="18" charset="0"/>
                  </a:endParaRPr>
                </a:p>
              </p:txBody>
            </p:sp>
            <p:sp>
              <p:nvSpPr>
                <p:cNvPr id="45" name="Freeform 62">
                  <a:extLst>
                    <a:ext uri="{FF2B5EF4-FFF2-40B4-BE49-F238E27FC236}">
                      <a16:creationId xmlns:a16="http://schemas.microsoft.com/office/drawing/2014/main" id="{36CABA45-167C-4893-94F6-9DEA67044FDE}"/>
                    </a:ext>
                  </a:extLst>
                </p:cNvPr>
                <p:cNvSpPr>
                  <a:spLocks noEditPoints="1"/>
                </p:cNvSpPr>
                <p:nvPr/>
              </p:nvSpPr>
              <p:spPr bwMode="auto">
                <a:xfrm>
                  <a:off x="3849620" y="9305761"/>
                  <a:ext cx="254740" cy="244758"/>
                </a:xfrm>
                <a:custGeom>
                  <a:avLst/>
                  <a:gdLst>
                    <a:gd name="T0" fmla="*/ 129 w 199"/>
                    <a:gd name="T1" fmla="*/ 83 h 184"/>
                    <a:gd name="T2" fmla="*/ 142 w 199"/>
                    <a:gd name="T3" fmla="*/ 61 h 184"/>
                    <a:gd name="T4" fmla="*/ 131 w 199"/>
                    <a:gd name="T5" fmla="*/ 60 h 184"/>
                    <a:gd name="T6" fmla="*/ 82 w 199"/>
                    <a:gd name="T7" fmla="*/ 73 h 184"/>
                    <a:gd name="T8" fmla="*/ 116 w 199"/>
                    <a:gd name="T9" fmla="*/ 25 h 184"/>
                    <a:gd name="T10" fmla="*/ 122 w 199"/>
                    <a:gd name="T11" fmla="*/ 45 h 184"/>
                    <a:gd name="T12" fmla="*/ 102 w 199"/>
                    <a:gd name="T13" fmla="*/ 19 h 184"/>
                    <a:gd name="T14" fmla="*/ 88 w 199"/>
                    <a:gd name="T15" fmla="*/ 28 h 184"/>
                    <a:gd name="T16" fmla="*/ 112 w 199"/>
                    <a:gd name="T17" fmla="*/ 73 h 184"/>
                    <a:gd name="T18" fmla="*/ 121 w 199"/>
                    <a:gd name="T19" fmla="*/ 58 h 184"/>
                    <a:gd name="T20" fmla="*/ 125 w 199"/>
                    <a:gd name="T21" fmla="*/ 16 h 184"/>
                    <a:gd name="T22" fmla="*/ 74 w 199"/>
                    <a:gd name="T23" fmla="*/ 82 h 184"/>
                    <a:gd name="T24" fmla="*/ 97 w 199"/>
                    <a:gd name="T25" fmla="*/ 61 h 184"/>
                    <a:gd name="T26" fmla="*/ 97 w 199"/>
                    <a:gd name="T27" fmla="*/ 36 h 184"/>
                    <a:gd name="T28" fmla="*/ 105 w 199"/>
                    <a:gd name="T29" fmla="*/ 62 h 184"/>
                    <a:gd name="T30" fmla="*/ 134 w 199"/>
                    <a:gd name="T31" fmla="*/ 9 h 184"/>
                    <a:gd name="T32" fmla="*/ 145 w 199"/>
                    <a:gd name="T33" fmla="*/ 30 h 184"/>
                    <a:gd name="T34" fmla="*/ 187 w 199"/>
                    <a:gd name="T35" fmla="*/ 59 h 184"/>
                    <a:gd name="T36" fmla="*/ 185 w 199"/>
                    <a:gd name="T37" fmla="*/ 82 h 184"/>
                    <a:gd name="T38" fmla="*/ 107 w 199"/>
                    <a:gd name="T39" fmla="*/ 108 h 184"/>
                    <a:gd name="T40" fmla="*/ 73 w 199"/>
                    <a:gd name="T41" fmla="*/ 120 h 184"/>
                    <a:gd name="T42" fmla="*/ 12 w 199"/>
                    <a:gd name="T43" fmla="*/ 79 h 184"/>
                    <a:gd name="T44" fmla="*/ 14 w 199"/>
                    <a:gd name="T45" fmla="*/ 56 h 184"/>
                    <a:gd name="T46" fmla="*/ 58 w 199"/>
                    <a:gd name="T47" fmla="*/ 17 h 184"/>
                    <a:gd name="T48" fmla="*/ 8 w 199"/>
                    <a:gd name="T49" fmla="*/ 46 h 184"/>
                    <a:gd name="T50" fmla="*/ 0 w 199"/>
                    <a:gd name="T51" fmla="*/ 172 h 184"/>
                    <a:gd name="T52" fmla="*/ 188 w 199"/>
                    <a:gd name="T53" fmla="*/ 184 h 184"/>
                    <a:gd name="T54" fmla="*/ 199 w 199"/>
                    <a:gd name="T55" fmla="*/ 59 h 184"/>
                    <a:gd name="T56" fmla="*/ 12 w 199"/>
                    <a:gd name="T57" fmla="*/ 95 h 184"/>
                    <a:gd name="T58" fmla="*/ 12 w 199"/>
                    <a:gd name="T59" fmla="*/ 160 h 184"/>
                    <a:gd name="T60" fmla="*/ 187 w 199"/>
                    <a:gd name="T61" fmla="*/ 172 h 184"/>
                    <a:gd name="T62" fmla="*/ 12 w 199"/>
                    <a:gd name="T63" fmla="*/ 170 h 184"/>
                    <a:gd name="T64" fmla="*/ 97 w 199"/>
                    <a:gd name="T65" fmla="*/ 114 h 184"/>
                    <a:gd name="T66" fmla="*/ 186 w 199"/>
                    <a:gd name="T67" fmla="*/ 169 h 184"/>
                    <a:gd name="T68" fmla="*/ 187 w 199"/>
                    <a:gd name="T69" fmla="*/ 172 h 184"/>
                    <a:gd name="T70" fmla="*/ 137 w 199"/>
                    <a:gd name="T71" fmla="*/ 128 h 184"/>
                    <a:gd name="T72" fmla="*/ 187 w 199"/>
                    <a:gd name="T73" fmla="*/ 16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 h="184">
                      <a:moveTo>
                        <a:pt x="74" y="82"/>
                      </a:moveTo>
                      <a:cubicBezTo>
                        <a:pt x="90" y="98"/>
                        <a:pt x="113" y="99"/>
                        <a:pt x="129" y="83"/>
                      </a:cubicBezTo>
                      <a:cubicBezTo>
                        <a:pt x="135" y="77"/>
                        <a:pt x="139" y="71"/>
                        <a:pt x="141" y="64"/>
                      </a:cubicBezTo>
                      <a:cubicBezTo>
                        <a:pt x="142" y="61"/>
                        <a:pt x="142" y="61"/>
                        <a:pt x="142" y="61"/>
                      </a:cubicBezTo>
                      <a:cubicBezTo>
                        <a:pt x="132" y="57"/>
                        <a:pt x="132" y="57"/>
                        <a:pt x="132" y="57"/>
                      </a:cubicBezTo>
                      <a:cubicBezTo>
                        <a:pt x="131" y="60"/>
                        <a:pt x="131" y="60"/>
                        <a:pt x="131" y="60"/>
                      </a:cubicBezTo>
                      <a:cubicBezTo>
                        <a:pt x="130" y="65"/>
                        <a:pt x="126" y="70"/>
                        <a:pt x="122" y="74"/>
                      </a:cubicBezTo>
                      <a:cubicBezTo>
                        <a:pt x="111" y="86"/>
                        <a:pt x="95" y="85"/>
                        <a:pt x="82" y="73"/>
                      </a:cubicBezTo>
                      <a:cubicBezTo>
                        <a:pt x="68" y="58"/>
                        <a:pt x="66" y="38"/>
                        <a:pt x="80" y="25"/>
                      </a:cubicBezTo>
                      <a:cubicBezTo>
                        <a:pt x="91" y="13"/>
                        <a:pt x="105" y="14"/>
                        <a:pt x="116" y="25"/>
                      </a:cubicBezTo>
                      <a:cubicBezTo>
                        <a:pt x="125" y="34"/>
                        <a:pt x="126" y="42"/>
                        <a:pt x="123" y="45"/>
                      </a:cubicBezTo>
                      <a:cubicBezTo>
                        <a:pt x="122" y="45"/>
                        <a:pt x="122" y="45"/>
                        <a:pt x="122" y="45"/>
                      </a:cubicBezTo>
                      <a:cubicBezTo>
                        <a:pt x="122" y="45"/>
                        <a:pt x="119" y="45"/>
                        <a:pt x="115" y="39"/>
                      </a:cubicBezTo>
                      <a:cubicBezTo>
                        <a:pt x="102" y="19"/>
                        <a:pt x="102" y="19"/>
                        <a:pt x="102" y="19"/>
                      </a:cubicBezTo>
                      <a:cubicBezTo>
                        <a:pt x="100" y="20"/>
                        <a:pt x="100" y="20"/>
                        <a:pt x="100" y="20"/>
                      </a:cubicBezTo>
                      <a:cubicBezTo>
                        <a:pt x="96" y="21"/>
                        <a:pt x="92" y="24"/>
                        <a:pt x="88" y="28"/>
                      </a:cubicBezTo>
                      <a:cubicBezTo>
                        <a:pt x="76" y="40"/>
                        <a:pt x="76" y="59"/>
                        <a:pt x="88" y="71"/>
                      </a:cubicBezTo>
                      <a:cubicBezTo>
                        <a:pt x="96" y="79"/>
                        <a:pt x="106" y="78"/>
                        <a:pt x="112" y="73"/>
                      </a:cubicBezTo>
                      <a:cubicBezTo>
                        <a:pt x="116" y="68"/>
                        <a:pt x="118" y="63"/>
                        <a:pt x="118" y="57"/>
                      </a:cubicBezTo>
                      <a:cubicBezTo>
                        <a:pt x="119" y="58"/>
                        <a:pt x="120" y="58"/>
                        <a:pt x="121" y="58"/>
                      </a:cubicBezTo>
                      <a:cubicBezTo>
                        <a:pt x="124" y="58"/>
                        <a:pt x="127" y="57"/>
                        <a:pt x="130" y="54"/>
                      </a:cubicBezTo>
                      <a:cubicBezTo>
                        <a:pt x="138" y="46"/>
                        <a:pt x="139" y="30"/>
                        <a:pt x="125" y="16"/>
                      </a:cubicBezTo>
                      <a:cubicBezTo>
                        <a:pt x="109" y="0"/>
                        <a:pt x="88" y="0"/>
                        <a:pt x="72" y="16"/>
                      </a:cubicBezTo>
                      <a:cubicBezTo>
                        <a:pt x="54" y="34"/>
                        <a:pt x="55" y="63"/>
                        <a:pt x="74" y="82"/>
                      </a:cubicBezTo>
                      <a:close/>
                      <a:moveTo>
                        <a:pt x="105" y="62"/>
                      </a:moveTo>
                      <a:cubicBezTo>
                        <a:pt x="102" y="65"/>
                        <a:pt x="99" y="63"/>
                        <a:pt x="97" y="61"/>
                      </a:cubicBezTo>
                      <a:cubicBezTo>
                        <a:pt x="90" y="54"/>
                        <a:pt x="89" y="43"/>
                        <a:pt x="96" y="37"/>
                      </a:cubicBezTo>
                      <a:cubicBezTo>
                        <a:pt x="96" y="37"/>
                        <a:pt x="97" y="36"/>
                        <a:pt x="97" y="36"/>
                      </a:cubicBezTo>
                      <a:cubicBezTo>
                        <a:pt x="103" y="44"/>
                        <a:pt x="103" y="44"/>
                        <a:pt x="103" y="44"/>
                      </a:cubicBezTo>
                      <a:cubicBezTo>
                        <a:pt x="107" y="49"/>
                        <a:pt x="108" y="58"/>
                        <a:pt x="105" y="62"/>
                      </a:cubicBezTo>
                      <a:close/>
                      <a:moveTo>
                        <a:pt x="192" y="46"/>
                      </a:moveTo>
                      <a:cubicBezTo>
                        <a:pt x="134" y="9"/>
                        <a:pt x="134" y="9"/>
                        <a:pt x="134" y="9"/>
                      </a:cubicBezTo>
                      <a:cubicBezTo>
                        <a:pt x="136" y="11"/>
                        <a:pt x="137" y="14"/>
                        <a:pt x="138" y="16"/>
                      </a:cubicBezTo>
                      <a:cubicBezTo>
                        <a:pt x="141" y="21"/>
                        <a:pt x="143" y="25"/>
                        <a:pt x="145" y="30"/>
                      </a:cubicBezTo>
                      <a:cubicBezTo>
                        <a:pt x="185" y="56"/>
                        <a:pt x="185" y="56"/>
                        <a:pt x="185" y="56"/>
                      </a:cubicBezTo>
                      <a:cubicBezTo>
                        <a:pt x="186" y="56"/>
                        <a:pt x="187" y="58"/>
                        <a:pt x="187" y="59"/>
                      </a:cubicBezTo>
                      <a:cubicBezTo>
                        <a:pt x="187" y="79"/>
                        <a:pt x="187" y="79"/>
                        <a:pt x="187" y="79"/>
                      </a:cubicBezTo>
                      <a:cubicBezTo>
                        <a:pt x="187" y="80"/>
                        <a:pt x="186" y="82"/>
                        <a:pt x="185" y="82"/>
                      </a:cubicBezTo>
                      <a:cubicBezTo>
                        <a:pt x="126" y="120"/>
                        <a:pt x="126" y="120"/>
                        <a:pt x="126" y="120"/>
                      </a:cubicBezTo>
                      <a:cubicBezTo>
                        <a:pt x="107" y="108"/>
                        <a:pt x="107" y="108"/>
                        <a:pt x="107" y="108"/>
                      </a:cubicBezTo>
                      <a:cubicBezTo>
                        <a:pt x="103" y="105"/>
                        <a:pt x="97" y="105"/>
                        <a:pt x="93" y="108"/>
                      </a:cubicBezTo>
                      <a:cubicBezTo>
                        <a:pt x="93" y="108"/>
                        <a:pt x="74" y="119"/>
                        <a:pt x="73" y="120"/>
                      </a:cubicBezTo>
                      <a:cubicBezTo>
                        <a:pt x="14" y="82"/>
                        <a:pt x="14" y="82"/>
                        <a:pt x="14" y="82"/>
                      </a:cubicBezTo>
                      <a:cubicBezTo>
                        <a:pt x="13" y="82"/>
                        <a:pt x="12" y="80"/>
                        <a:pt x="12" y="79"/>
                      </a:cubicBezTo>
                      <a:cubicBezTo>
                        <a:pt x="12" y="59"/>
                        <a:pt x="12" y="59"/>
                        <a:pt x="12" y="59"/>
                      </a:cubicBezTo>
                      <a:cubicBezTo>
                        <a:pt x="12" y="58"/>
                        <a:pt x="13" y="56"/>
                        <a:pt x="14" y="56"/>
                      </a:cubicBezTo>
                      <a:cubicBezTo>
                        <a:pt x="51" y="32"/>
                        <a:pt x="51" y="32"/>
                        <a:pt x="51" y="32"/>
                      </a:cubicBezTo>
                      <a:cubicBezTo>
                        <a:pt x="53" y="27"/>
                        <a:pt x="55" y="22"/>
                        <a:pt x="58" y="17"/>
                      </a:cubicBezTo>
                      <a:cubicBezTo>
                        <a:pt x="59" y="15"/>
                        <a:pt x="61" y="13"/>
                        <a:pt x="62" y="11"/>
                      </a:cubicBezTo>
                      <a:cubicBezTo>
                        <a:pt x="8" y="46"/>
                        <a:pt x="8" y="46"/>
                        <a:pt x="8" y="46"/>
                      </a:cubicBezTo>
                      <a:cubicBezTo>
                        <a:pt x="3" y="48"/>
                        <a:pt x="0" y="54"/>
                        <a:pt x="0" y="59"/>
                      </a:cubicBezTo>
                      <a:cubicBezTo>
                        <a:pt x="0" y="172"/>
                        <a:pt x="0" y="172"/>
                        <a:pt x="0" y="172"/>
                      </a:cubicBezTo>
                      <a:cubicBezTo>
                        <a:pt x="0" y="179"/>
                        <a:pt x="5" y="184"/>
                        <a:pt x="12" y="184"/>
                      </a:cubicBezTo>
                      <a:cubicBezTo>
                        <a:pt x="188" y="184"/>
                        <a:pt x="188" y="184"/>
                        <a:pt x="188" y="184"/>
                      </a:cubicBezTo>
                      <a:cubicBezTo>
                        <a:pt x="194" y="184"/>
                        <a:pt x="199" y="179"/>
                        <a:pt x="199" y="172"/>
                      </a:cubicBezTo>
                      <a:cubicBezTo>
                        <a:pt x="199" y="59"/>
                        <a:pt x="199" y="59"/>
                        <a:pt x="199" y="59"/>
                      </a:cubicBezTo>
                      <a:cubicBezTo>
                        <a:pt x="199" y="54"/>
                        <a:pt x="196" y="48"/>
                        <a:pt x="192" y="46"/>
                      </a:cubicBezTo>
                      <a:close/>
                      <a:moveTo>
                        <a:pt x="12" y="95"/>
                      </a:moveTo>
                      <a:cubicBezTo>
                        <a:pt x="62" y="128"/>
                        <a:pt x="62" y="128"/>
                        <a:pt x="62" y="128"/>
                      </a:cubicBezTo>
                      <a:cubicBezTo>
                        <a:pt x="12" y="160"/>
                        <a:pt x="12" y="160"/>
                        <a:pt x="12" y="160"/>
                      </a:cubicBezTo>
                      <a:lnTo>
                        <a:pt x="12" y="95"/>
                      </a:lnTo>
                      <a:close/>
                      <a:moveTo>
                        <a:pt x="187" y="172"/>
                      </a:moveTo>
                      <a:cubicBezTo>
                        <a:pt x="12" y="172"/>
                        <a:pt x="12" y="172"/>
                        <a:pt x="12" y="172"/>
                      </a:cubicBezTo>
                      <a:cubicBezTo>
                        <a:pt x="12" y="170"/>
                        <a:pt x="12" y="170"/>
                        <a:pt x="12" y="170"/>
                      </a:cubicBezTo>
                      <a:cubicBezTo>
                        <a:pt x="12" y="169"/>
                        <a:pt x="13" y="169"/>
                        <a:pt x="13" y="169"/>
                      </a:cubicBezTo>
                      <a:cubicBezTo>
                        <a:pt x="97" y="114"/>
                        <a:pt x="97" y="114"/>
                        <a:pt x="97" y="114"/>
                      </a:cubicBezTo>
                      <a:cubicBezTo>
                        <a:pt x="98" y="113"/>
                        <a:pt x="101" y="113"/>
                        <a:pt x="102" y="114"/>
                      </a:cubicBezTo>
                      <a:cubicBezTo>
                        <a:pt x="186" y="169"/>
                        <a:pt x="186" y="169"/>
                        <a:pt x="186" y="169"/>
                      </a:cubicBezTo>
                      <a:cubicBezTo>
                        <a:pt x="187" y="169"/>
                        <a:pt x="187" y="169"/>
                        <a:pt x="187" y="170"/>
                      </a:cubicBezTo>
                      <a:lnTo>
                        <a:pt x="187" y="172"/>
                      </a:lnTo>
                      <a:close/>
                      <a:moveTo>
                        <a:pt x="187" y="160"/>
                      </a:moveTo>
                      <a:cubicBezTo>
                        <a:pt x="137" y="128"/>
                        <a:pt x="137" y="128"/>
                        <a:pt x="137" y="128"/>
                      </a:cubicBezTo>
                      <a:cubicBezTo>
                        <a:pt x="187" y="95"/>
                        <a:pt x="187" y="95"/>
                        <a:pt x="187" y="95"/>
                      </a:cubicBezTo>
                      <a:lnTo>
                        <a:pt x="187"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latin typeface="Palatino Linotype" panose="02040502050505030304" pitchFamily="18" charset="0"/>
                  </a:endParaRPr>
                </a:p>
              </p:txBody>
            </p:sp>
          </p:grpSp>
        </p:grpSp>
      </p:grpSp>
      <p:cxnSp>
        <p:nvCxnSpPr>
          <p:cNvPr id="52" name="Straight Connector 51">
            <a:extLst>
              <a:ext uri="{FF2B5EF4-FFF2-40B4-BE49-F238E27FC236}">
                <a16:creationId xmlns:a16="http://schemas.microsoft.com/office/drawing/2014/main" id="{74AFD492-F39C-81B3-78AF-E096912EBE0C}"/>
              </a:ext>
            </a:extLst>
          </p:cNvPr>
          <p:cNvCxnSpPr>
            <a:cxnSpLocks/>
          </p:cNvCxnSpPr>
          <p:nvPr/>
        </p:nvCxnSpPr>
        <p:spPr>
          <a:xfrm>
            <a:off x="744607" y="7756267"/>
            <a:ext cx="6559917" cy="1224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Arrow: Pentagon 52">
            <a:extLst>
              <a:ext uri="{FF2B5EF4-FFF2-40B4-BE49-F238E27FC236}">
                <a16:creationId xmlns:a16="http://schemas.microsoft.com/office/drawing/2014/main" id="{67AC1307-383A-4A72-8CF5-95BA55469F6F}"/>
              </a:ext>
            </a:extLst>
          </p:cNvPr>
          <p:cNvSpPr/>
          <p:nvPr/>
        </p:nvSpPr>
        <p:spPr>
          <a:xfrm>
            <a:off x="260604" y="7600283"/>
            <a:ext cx="3101340" cy="313471"/>
          </a:xfrm>
          <a:prstGeom prst="homePlate">
            <a:avLst/>
          </a:prstGeom>
          <a:solidFill>
            <a:srgbClr val="051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400" b="1" dirty="0">
                <a:solidFill>
                  <a:schemeClr val="bg1"/>
                </a:solidFill>
                <a:latin typeface="Palatino Linotype" panose="02040502050505030304" pitchFamily="18" charset="0"/>
              </a:rPr>
              <a:t>KẾT QUẢ HOẠT ĐỘNG</a:t>
            </a:r>
          </a:p>
        </p:txBody>
      </p:sp>
      <p:sp>
        <p:nvSpPr>
          <p:cNvPr id="57" name="Rectangle 56">
            <a:extLst>
              <a:ext uri="{FF2B5EF4-FFF2-40B4-BE49-F238E27FC236}">
                <a16:creationId xmlns:a16="http://schemas.microsoft.com/office/drawing/2014/main" id="{404E66BF-CF85-4E80-A42C-86EA28676D53}"/>
              </a:ext>
            </a:extLst>
          </p:cNvPr>
          <p:cNvSpPr/>
          <p:nvPr/>
        </p:nvSpPr>
        <p:spPr>
          <a:xfrm>
            <a:off x="0" y="8318"/>
            <a:ext cx="7556499" cy="772598"/>
          </a:xfrm>
          <a:prstGeom prst="rect">
            <a:avLst/>
          </a:prstGeom>
          <a:gradFill flip="none" rotWithShape="1">
            <a:gsLst>
              <a:gs pos="52000">
                <a:srgbClr val="081B38"/>
              </a:gs>
              <a:gs pos="94000">
                <a:srgbClr val="444F5B">
                  <a:lumMod val="88000"/>
                  <a:alpha val="91000"/>
                </a:srgbClr>
              </a:gs>
              <a:gs pos="16000">
                <a:srgbClr val="051A3A"/>
              </a:gs>
            </a:gsLst>
            <a:lin ang="5400000" scaled="1"/>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solidFill>
                <a:srgbClr val="051A3A"/>
              </a:solidFill>
              <a:latin typeface="Palatino Linotype" panose="02040502050505030304" pitchFamily="18" charset="0"/>
            </a:endParaRPr>
          </a:p>
        </p:txBody>
      </p:sp>
      <p:pic>
        <p:nvPicPr>
          <p:cNvPr id="59" name="Picture 58">
            <a:extLst>
              <a:ext uri="{FF2B5EF4-FFF2-40B4-BE49-F238E27FC236}">
                <a16:creationId xmlns:a16="http://schemas.microsoft.com/office/drawing/2014/main" id="{6FFADCA0-ED59-4874-880B-235EE91D6C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8312" y="39008"/>
            <a:ext cx="2552793" cy="693128"/>
          </a:xfrm>
          <a:prstGeom prst="rect">
            <a:avLst/>
          </a:prstGeom>
        </p:spPr>
      </p:pic>
      <p:sp>
        <p:nvSpPr>
          <p:cNvPr id="62" name="TextBox 35">
            <a:extLst>
              <a:ext uri="{FF2B5EF4-FFF2-40B4-BE49-F238E27FC236}">
                <a16:creationId xmlns:a16="http://schemas.microsoft.com/office/drawing/2014/main" id="{0B67AF69-E2CD-4F71-A0E2-D8C2DF6F7C46}"/>
              </a:ext>
            </a:extLst>
          </p:cNvPr>
          <p:cNvSpPr txBox="1"/>
          <p:nvPr/>
        </p:nvSpPr>
        <p:spPr>
          <a:xfrm>
            <a:off x="57397" y="147022"/>
            <a:ext cx="5092453" cy="4924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a:solidFill>
                  <a:schemeClr val="bg1"/>
                </a:solidFill>
                <a:latin typeface="Palatino Linotype" panose="02040502050505030304" pitchFamily="18" charset="0"/>
              </a:rPr>
              <a:t>BẢN TIN HOẠT ĐỘNG </a:t>
            </a:r>
            <a:r>
              <a:rPr lang="en-US" sz="1000" b="1">
                <a:solidFill>
                  <a:schemeClr val="bg1"/>
                </a:solidFill>
                <a:latin typeface="Palatino Linotype" panose="02040502050505030304" pitchFamily="18" charset="0"/>
              </a:rPr>
              <a:t>THÁNG 0</a:t>
            </a:r>
            <a:r>
              <a:rPr lang="en-GB" sz="1000" b="1">
                <a:solidFill>
                  <a:schemeClr val="bg1"/>
                </a:solidFill>
                <a:latin typeface="Palatino Linotype" panose="02040502050505030304" pitchFamily="18" charset="0"/>
              </a:rPr>
              <a:t>4</a:t>
            </a:r>
            <a:r>
              <a:rPr lang="en-US" sz="1000" b="1">
                <a:solidFill>
                  <a:schemeClr val="bg1"/>
                </a:solidFill>
                <a:latin typeface="Palatino Linotype" panose="02040502050505030304" pitchFamily="18" charset="0"/>
              </a:rPr>
              <a:t>/2025</a:t>
            </a:r>
            <a:br>
              <a:rPr lang="en-US" sz="1500" b="1" dirty="0">
                <a:solidFill>
                  <a:schemeClr val="bg1"/>
                </a:solidFill>
                <a:latin typeface="Palatino Linotype" panose="02040502050505030304" pitchFamily="18" charset="0"/>
              </a:rPr>
            </a:br>
            <a:r>
              <a:rPr lang="en-US" sz="1500" b="1" dirty="0">
                <a:solidFill>
                  <a:schemeClr val="bg1"/>
                </a:solidFill>
                <a:latin typeface="Palatino Linotype" panose="02040502050505030304" pitchFamily="18" charset="0"/>
              </a:rPr>
              <a:t>QUỸ ĐẦU TƯ TRÁI PHIẾU LIGHTHOUSE (LHBF)</a:t>
            </a:r>
            <a:r>
              <a:rPr lang="en-US" sz="1600" b="1" dirty="0">
                <a:solidFill>
                  <a:schemeClr val="bg1"/>
                </a:solidFill>
                <a:latin typeface="Palatino Linotype" panose="02040502050505030304" pitchFamily="18" charset="0"/>
              </a:rPr>
              <a:t> </a:t>
            </a:r>
          </a:p>
        </p:txBody>
      </p:sp>
      <p:sp>
        <p:nvSpPr>
          <p:cNvPr id="63" name="TextBox 62">
            <a:extLst>
              <a:ext uri="{FF2B5EF4-FFF2-40B4-BE49-F238E27FC236}">
                <a16:creationId xmlns:a16="http://schemas.microsoft.com/office/drawing/2014/main" id="{4D285BA3-FCD0-4649-9476-C527A8B717DF}"/>
              </a:ext>
            </a:extLst>
          </p:cNvPr>
          <p:cNvSpPr txBox="1"/>
          <p:nvPr/>
        </p:nvSpPr>
        <p:spPr>
          <a:xfrm>
            <a:off x="3244849" y="1000443"/>
            <a:ext cx="3724653" cy="276999"/>
          </a:xfrm>
          <a:prstGeom prst="rect">
            <a:avLst/>
          </a:prstGeom>
          <a:noFill/>
        </p:spPr>
        <p:txBody>
          <a:bodyPr wrap="square" rtlCol="0">
            <a:spAutoFit/>
          </a:bodyPr>
          <a:lstStyle/>
          <a:p>
            <a:r>
              <a:rPr lang="en-US" sz="1200" b="1" dirty="0">
                <a:solidFill>
                  <a:srgbClr val="BB9C66"/>
                </a:solidFill>
                <a:latin typeface="Palatino Linotype" panose="02040502050505030304" pitchFamily="18" charset="0"/>
              </a:rPr>
              <a:t>CẬP NHẬT THỊ TRƯỜNG VÀ QUỸ LHBF</a:t>
            </a:r>
          </a:p>
        </p:txBody>
      </p:sp>
      <p:cxnSp>
        <p:nvCxnSpPr>
          <p:cNvPr id="64" name="Straight Connector 63">
            <a:extLst>
              <a:ext uri="{FF2B5EF4-FFF2-40B4-BE49-F238E27FC236}">
                <a16:creationId xmlns:a16="http://schemas.microsoft.com/office/drawing/2014/main" id="{08EE8F91-68A5-43D8-84DC-6522FE6031B5}"/>
              </a:ext>
            </a:extLst>
          </p:cNvPr>
          <p:cNvCxnSpPr>
            <a:cxnSpLocks/>
          </p:cNvCxnSpPr>
          <p:nvPr/>
        </p:nvCxnSpPr>
        <p:spPr>
          <a:xfrm>
            <a:off x="3321048" y="1276620"/>
            <a:ext cx="4000962"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6DD7D01-21C0-8DC2-18F6-DD764A210710}"/>
              </a:ext>
            </a:extLst>
          </p:cNvPr>
          <p:cNvSpPr txBox="1"/>
          <p:nvPr/>
        </p:nvSpPr>
        <p:spPr>
          <a:xfrm>
            <a:off x="3244850" y="1274397"/>
            <a:ext cx="4243610" cy="6698757"/>
          </a:xfrm>
          <a:prstGeom prst="rect">
            <a:avLst/>
          </a:prstGeom>
          <a:noFill/>
        </p:spPr>
        <p:txBody>
          <a:bodyPr wrap="square" rtlCol="0">
            <a:spAutoFit/>
          </a:bodyPr>
          <a:lstStyle/>
          <a:p>
            <a:pPr marL="0" marR="0" algn="just">
              <a:spcBef>
                <a:spcPts val="0"/>
              </a:spcBef>
              <a:spcAft>
                <a:spcPts val="600"/>
              </a:spcAft>
            </a:pPr>
            <a:r>
              <a:rPr lang="en-US" sz="800" b="1" kern="100">
                <a:latin typeface="Palatino Linotype" panose="02040502050505030304" pitchFamily="18" charset="0"/>
                <a:ea typeface="Calibri" panose="020F0502020204030204" pitchFamily="34" charset="0"/>
                <a:cs typeface="Times New Roman" panose="02020603050405020304" pitchFamily="18" charset="0"/>
              </a:rPr>
              <a:t>CẬP NHẬT KINH TẾ VĨ MÔ:</a:t>
            </a:r>
          </a:p>
          <a:p>
            <a:pPr marL="0" marR="0" algn="just">
              <a:spcBef>
                <a:spcPts val="0"/>
              </a:spcBef>
              <a:spcAft>
                <a:spcPts val="600"/>
              </a:spcAft>
            </a:pPr>
            <a:r>
              <a:rPr lang="vi-VN" sz="800" kern="100">
                <a:latin typeface="Palatino Linotype" panose="02040502050505030304" pitchFamily="18" charset="0"/>
                <a:ea typeface="Calibri" panose="020F0502020204030204" pitchFamily="34" charset="0"/>
                <a:cs typeface="Times New Roman" panose="02020603050405020304" pitchFamily="18" charset="0"/>
              </a:rPr>
              <a:t>Số liệu vĩ mô T4</a:t>
            </a:r>
            <a:r>
              <a:rPr lang="en-GB" sz="800" kern="100">
                <a:latin typeface="Palatino Linotype" panose="02040502050505030304" pitchFamily="18" charset="0"/>
                <a:ea typeface="Calibri" panose="020F0502020204030204" pitchFamily="34" charset="0"/>
                <a:cs typeface="Times New Roman" panose="02020603050405020304" pitchFamily="18" charset="0"/>
              </a:rPr>
              <a:t>/2025</a:t>
            </a:r>
            <a:r>
              <a:rPr lang="vi-VN" sz="800" kern="100">
                <a:latin typeface="Palatino Linotype" panose="02040502050505030304" pitchFamily="18" charset="0"/>
                <a:ea typeface="Calibri" panose="020F0502020204030204" pitchFamily="34" charset="0"/>
                <a:cs typeface="Times New Roman" panose="02020603050405020304" pitchFamily="18" charset="0"/>
              </a:rPr>
              <a:t> của Việt Nam nhìn chung ổn định với lạm phát thấp, doanh thu bán lẻ và sản xuất công nghiệp tích cực. Tuy nhiên, diễn biến liên quan đến chính sách thuế</a:t>
            </a:r>
            <a:r>
              <a:rPr lang="en-GB" sz="800" kern="100">
                <a:latin typeface="Palatino Linotype" panose="02040502050505030304" pitchFamily="18" charset="0"/>
                <a:ea typeface="Calibri" panose="020F0502020204030204" pitchFamily="34" charset="0"/>
                <a:cs typeface="Times New Roman" panose="02020603050405020304" pitchFamily="18" charset="0"/>
              </a:rPr>
              <a:t> quan</a:t>
            </a:r>
            <a:r>
              <a:rPr lang="vi-VN" sz="800" kern="100">
                <a:latin typeface="Palatino Linotype" panose="02040502050505030304" pitchFamily="18" charset="0"/>
                <a:ea typeface="Calibri" panose="020F0502020204030204" pitchFamily="34" charset="0"/>
                <a:cs typeface="Times New Roman" panose="02020603050405020304" pitchFamily="18" charset="0"/>
              </a:rPr>
              <a:t> </a:t>
            </a:r>
            <a:r>
              <a:rPr lang="en-GB" sz="800" kern="100">
                <a:latin typeface="Palatino Linotype" panose="02040502050505030304" pitchFamily="18" charset="0"/>
                <a:ea typeface="Calibri" panose="020F0502020204030204" pitchFamily="34" charset="0"/>
                <a:cs typeface="Times New Roman" panose="02020603050405020304" pitchFamily="18" charset="0"/>
              </a:rPr>
              <a:t>khiến</a:t>
            </a:r>
            <a:r>
              <a:rPr lang="vi-VN" sz="800" kern="100">
                <a:latin typeface="Palatino Linotype" panose="02040502050505030304" pitchFamily="18" charset="0"/>
                <a:ea typeface="Calibri" panose="020F0502020204030204" pitchFamily="34" charset="0"/>
                <a:cs typeface="Times New Roman" panose="02020603050405020304" pitchFamily="18" charset="0"/>
              </a:rPr>
              <a:t> hoạt động </a:t>
            </a:r>
            <a:r>
              <a:rPr lang="en-GB" sz="800" kern="100">
                <a:latin typeface="Palatino Linotype" panose="02040502050505030304" pitchFamily="18" charset="0"/>
                <a:ea typeface="Calibri" panose="020F0502020204030204" pitchFamily="34" charset="0"/>
                <a:cs typeface="Times New Roman" panose="02020603050405020304" pitchFamily="18" charset="0"/>
              </a:rPr>
              <a:t>thương mại</a:t>
            </a:r>
            <a:r>
              <a:rPr lang="vi-VN" sz="800" kern="100">
                <a:latin typeface="Palatino Linotype" panose="02040502050505030304" pitchFamily="18" charset="0"/>
                <a:ea typeface="Calibri" panose="020F0502020204030204" pitchFamily="34" charset="0"/>
                <a:cs typeface="Times New Roman" panose="02020603050405020304" pitchFamily="18" charset="0"/>
              </a:rPr>
              <a:t> và thu </a:t>
            </a:r>
            <a:r>
              <a:rPr lang="en-GB" sz="800" kern="100">
                <a:latin typeface="Palatino Linotype" panose="02040502050505030304" pitchFamily="18" charset="0"/>
                <a:ea typeface="Calibri" panose="020F0502020204030204" pitchFamily="34" charset="0"/>
                <a:cs typeface="Times New Roman" panose="02020603050405020304" pitchFamily="18" charset="0"/>
              </a:rPr>
              <a:t>hút </a:t>
            </a:r>
            <a:r>
              <a:rPr lang="vi-VN" sz="800" kern="100">
                <a:latin typeface="Palatino Linotype" panose="02040502050505030304" pitchFamily="18" charset="0"/>
                <a:ea typeface="Calibri" panose="020F0502020204030204" pitchFamily="34" charset="0"/>
                <a:cs typeface="Times New Roman" panose="02020603050405020304" pitchFamily="18" charset="0"/>
              </a:rPr>
              <a:t>FDI</a:t>
            </a:r>
            <a:r>
              <a:rPr lang="en-GB" sz="800" kern="100">
                <a:latin typeface="Palatino Linotype" panose="02040502050505030304" pitchFamily="18" charset="0"/>
                <a:ea typeface="Calibri" panose="020F0502020204030204" pitchFamily="34" charset="0"/>
                <a:cs typeface="Times New Roman" panose="02020603050405020304" pitchFamily="18" charset="0"/>
              </a:rPr>
              <a:t> bị ảnh hưởng</a:t>
            </a:r>
            <a:r>
              <a:rPr lang="vi-VN" sz="800" kern="100">
                <a:latin typeface="Palatino Linotype" panose="02040502050505030304" pitchFamily="18" charset="0"/>
                <a:ea typeface="Calibri" panose="020F0502020204030204" pitchFamily="34" charset="0"/>
                <a:cs typeface="Times New Roman" panose="02020603050405020304" pitchFamily="18" charset="0"/>
              </a:rPr>
              <a:t>, </a:t>
            </a:r>
            <a:r>
              <a:rPr lang="en-GB" sz="800" kern="100">
                <a:latin typeface="Palatino Linotype" panose="02040502050505030304" pitchFamily="18" charset="0"/>
                <a:ea typeface="Calibri" panose="020F0502020204030204" pitchFamily="34" charset="0"/>
                <a:cs typeface="Times New Roman" panose="02020603050405020304" pitchFamily="18" charset="0"/>
              </a:rPr>
              <a:t>khi</a:t>
            </a:r>
            <a:r>
              <a:rPr lang="vi-VN" sz="800" kern="100">
                <a:latin typeface="Palatino Linotype" panose="02040502050505030304" pitchFamily="18" charset="0"/>
                <a:ea typeface="Calibri" panose="020F0502020204030204" pitchFamily="34" charset="0"/>
                <a:cs typeface="Times New Roman" panose="02020603050405020304" pitchFamily="18" charset="0"/>
              </a:rPr>
              <a:t> Việt Nam </a:t>
            </a:r>
            <a:r>
              <a:rPr lang="en-GB" sz="800" kern="100">
                <a:latin typeface="Palatino Linotype" panose="02040502050505030304" pitchFamily="18" charset="0"/>
                <a:ea typeface="Calibri" panose="020F0502020204030204" pitchFamily="34" charset="0"/>
                <a:cs typeface="Times New Roman" panose="02020603050405020304" pitchFamily="18" charset="0"/>
              </a:rPr>
              <a:t>nằm trong các quốc gia bị Mỹ áp thuế đối ứng cao nhất - lên tới 46% bên cạnh mức thuế cơ bản </a:t>
            </a:r>
            <a:r>
              <a:rPr lang="vi-VN" sz="800" kern="100">
                <a:latin typeface="Palatino Linotype" panose="02040502050505030304" pitchFamily="18" charset="0"/>
                <a:ea typeface="Calibri" panose="020F0502020204030204" pitchFamily="34" charset="0"/>
                <a:cs typeface="Times New Roman" panose="02020603050405020304" pitchFamily="18" charset="0"/>
              </a:rPr>
              <a:t>10%</a:t>
            </a:r>
            <a:r>
              <a:rPr lang="en-GB" sz="800" kern="100">
                <a:latin typeface="Palatino Linotype" panose="02040502050505030304" pitchFamily="18" charset="0"/>
                <a:ea typeface="Calibri" panose="020F0502020204030204" pitchFamily="34" charset="0"/>
                <a:cs typeface="Times New Roman" panose="02020603050405020304" pitchFamily="18" charset="0"/>
              </a:rPr>
              <a:t> cho các hàng hóa nhập khẩu</a:t>
            </a:r>
            <a:r>
              <a:rPr lang="vi-VN" sz="800" kern="100">
                <a:latin typeface="Palatino Linotype" panose="02040502050505030304" pitchFamily="18" charset="0"/>
                <a:ea typeface="Calibri" panose="020F0502020204030204" pitchFamily="34" charset="0"/>
                <a:cs typeface="Times New Roman" panose="02020603050405020304" pitchFamily="18" charset="0"/>
              </a:rPr>
              <a:t>. Các cuộc đàm phán vẫn đang diễn r</a:t>
            </a:r>
            <a:r>
              <a:rPr lang="en-GB" sz="800" kern="100">
                <a:latin typeface="Palatino Linotype" panose="02040502050505030304" pitchFamily="18" charset="0"/>
                <a:ea typeface="Calibri" panose="020F0502020204030204" pitchFamily="34" charset="0"/>
                <a:cs typeface="Times New Roman" panose="02020603050405020304" pitchFamily="18" charset="0"/>
              </a:rPr>
              <a:t>a, tuy nhiên </a:t>
            </a:r>
            <a:r>
              <a:rPr lang="vi-VN" sz="800" kern="100">
                <a:latin typeface="Palatino Linotype" panose="02040502050505030304" pitchFamily="18" charset="0"/>
                <a:ea typeface="Calibri" panose="020F0502020204030204" pitchFamily="34" charset="0"/>
                <a:cs typeface="Times New Roman" panose="02020603050405020304" pitchFamily="18" charset="0"/>
              </a:rPr>
              <a:t>nếu mức thuế cuối cùng bị áp cao hơn 10% sẽ gây ra nhiều vấn đề rủi ro vĩ mô.</a:t>
            </a:r>
          </a:p>
          <a:p>
            <a:pPr algn="just"/>
            <a:r>
              <a:rPr lang="vi-VN" sz="800" b="1" kern="100">
                <a:latin typeface="Palatino Linotype" panose="02040502050505030304" pitchFamily="18" charset="0"/>
                <a:ea typeface="Calibri" panose="020F0502020204030204" pitchFamily="34" charset="0"/>
                <a:cs typeface="Times New Roman" panose="02020603050405020304" pitchFamily="18" charset="0"/>
              </a:rPr>
              <a:t>Điểm nhấn vĩ mô</a:t>
            </a:r>
            <a:r>
              <a:rPr lang="en-US" sz="800" b="1" kern="100">
                <a:latin typeface="Palatino Linotype" panose="02040502050505030304" pitchFamily="18" charset="0"/>
                <a:ea typeface="Calibri" panose="020F0502020204030204" pitchFamily="34" charset="0"/>
                <a:cs typeface="Times New Roman" panose="02020603050405020304" pitchFamily="18" charset="0"/>
              </a:rPr>
              <a:t> </a:t>
            </a:r>
            <a:r>
              <a:rPr lang="vi-VN" sz="800" b="1" kern="100">
                <a:latin typeface="Palatino Linotype" panose="02040502050505030304" pitchFamily="18" charset="0"/>
                <a:ea typeface="Calibri" panose="020F0502020204030204" pitchFamily="34" charset="0"/>
                <a:cs typeface="Times New Roman" panose="02020603050405020304" pitchFamily="18" charset="0"/>
              </a:rPr>
              <a:t>T4/2025:</a:t>
            </a:r>
            <a:endParaRPr kumimoji="0" lang="vi-VN" altLang="en-US" sz="800" b="1" i="0" u="none" strike="noStrike" cap="none" normalizeH="0" baseline="0">
              <a:ln>
                <a:noFill/>
              </a:ln>
              <a:solidFill>
                <a:schemeClr val="tx1"/>
              </a:solidFill>
              <a:effectLst/>
              <a:latin typeface="Palatino Linotype" panose="02040502050505030304" pitchFamily="18" charset="0"/>
            </a:endParaRPr>
          </a:p>
          <a:p>
            <a:pPr marL="171450" indent="-171450" algn="just" eaLnBrk="0" fontAlgn="base" hangingPunct="0">
              <a:spcBef>
                <a:spcPts val="300"/>
              </a:spcBef>
              <a:spcAft>
                <a:spcPct val="0"/>
              </a:spcAft>
              <a:buFont typeface="Arial" panose="020B0604020202020204" pitchFamily="34" charset="0"/>
              <a:buChar char="•"/>
            </a:pPr>
            <a:r>
              <a:rPr lang="vi-VN" altLang="en-US" sz="800" b="1">
                <a:latin typeface="Palatino Linotype" panose="02040502050505030304" pitchFamily="18" charset="0"/>
              </a:rPr>
              <a:t>Tiêu dùng nội địa </a:t>
            </a:r>
            <a:r>
              <a:rPr lang="en-GB" altLang="en-US" sz="800" b="1">
                <a:latin typeface="Palatino Linotype" panose="02040502050505030304" pitchFamily="18" charset="0"/>
              </a:rPr>
              <a:t>tăng trưởng tích cực </a:t>
            </a:r>
            <a:r>
              <a:rPr lang="en-GB" altLang="en-US" sz="800">
                <a:latin typeface="Palatino Linotype" panose="02040502050505030304" pitchFamily="18" charset="0"/>
              </a:rPr>
              <a:t>nhờ</a:t>
            </a:r>
            <a:r>
              <a:rPr lang="vi-VN" altLang="en-US" sz="800">
                <a:latin typeface="Palatino Linotype" panose="02040502050505030304" pitchFamily="18" charset="0"/>
              </a:rPr>
              <a:t> kỳ nghỉ lễ, cùng với các chính sách hỗ trợ của </a:t>
            </a:r>
            <a:r>
              <a:rPr lang="en-GB" altLang="en-US" sz="800">
                <a:latin typeface="Palatino Linotype" panose="02040502050505030304" pitchFamily="18" charset="0"/>
              </a:rPr>
              <a:t>C</a:t>
            </a:r>
            <a:r>
              <a:rPr lang="vi-VN" altLang="en-US" sz="800">
                <a:latin typeface="Palatino Linotype" panose="02040502050505030304" pitchFamily="18" charset="0"/>
              </a:rPr>
              <a:t>hính phủ (giảm VAT, duy trì lãi suất thấp). Doanh thu bán lẻ T4/2025 đạt </a:t>
            </a:r>
            <a:r>
              <a:rPr lang="vi-VN" altLang="en-US" sz="800" b="1">
                <a:latin typeface="Palatino Linotype" panose="02040502050505030304" pitchFamily="18" charset="0"/>
              </a:rPr>
              <a:t>582.1 ngàn tỷ đồng (+2.9% MoM, +11.1% YoY)</a:t>
            </a:r>
            <a:r>
              <a:rPr lang="vi-VN" altLang="en-US" sz="800">
                <a:latin typeface="Palatino Linotype" panose="02040502050505030304" pitchFamily="18" charset="0"/>
              </a:rPr>
              <a:t>, lũy kế 4T/2025 đạt </a:t>
            </a:r>
            <a:r>
              <a:rPr lang="vi-VN" altLang="en-US" sz="800" b="1">
                <a:latin typeface="Palatino Linotype" panose="02040502050505030304" pitchFamily="18" charset="0"/>
              </a:rPr>
              <a:t>2,285.5 ngàn tỷ đồng (+9.9% YoY</a:t>
            </a:r>
            <a:r>
              <a:rPr lang="en-GB" altLang="en-US" sz="800" b="1">
                <a:latin typeface="Palatino Linotype" panose="02040502050505030304" pitchFamily="18" charset="0"/>
              </a:rPr>
              <a:t>). </a:t>
            </a:r>
            <a:r>
              <a:rPr lang="en-GB" altLang="en-US" sz="800">
                <a:latin typeface="Palatino Linotype" panose="02040502050505030304" pitchFamily="18" charset="0"/>
              </a:rPr>
              <a:t>Tiêu dùng nội địa được xác định là động lực tăng trưởng chính của nền kinh tế, đặc biệt trong bối cảnh thương </a:t>
            </a:r>
            <a:r>
              <a:rPr lang="vi-VN" altLang="en-US" sz="800">
                <a:latin typeface="Palatino Linotype" panose="02040502050505030304" pitchFamily="18" charset="0"/>
              </a:rPr>
              <a:t>mại</a:t>
            </a:r>
            <a:r>
              <a:rPr lang="en-GB" altLang="en-US" sz="800">
                <a:latin typeface="Palatino Linotype" panose="02040502050505030304" pitchFamily="18" charset="0"/>
              </a:rPr>
              <a:t> quốc tế gặp nhiều bất ổn. </a:t>
            </a:r>
          </a:p>
          <a:p>
            <a:pPr marL="171450" indent="-171450" algn="just" eaLnBrk="0" fontAlgn="base" hangingPunct="0">
              <a:spcBef>
                <a:spcPts val="300"/>
              </a:spcBef>
              <a:spcAft>
                <a:spcPct val="0"/>
              </a:spcAft>
              <a:buFont typeface="Arial" panose="020B0604020202020204" pitchFamily="34" charset="0"/>
              <a:buChar char="•"/>
            </a:pPr>
            <a:r>
              <a:rPr kumimoji="0" lang="vi-VN" altLang="en-US" sz="800" b="1" i="0" u="none" strike="noStrike" cap="none" normalizeH="0" baseline="0">
                <a:ln>
                  <a:noFill/>
                </a:ln>
                <a:solidFill>
                  <a:schemeClr val="tx1"/>
                </a:solidFill>
                <a:effectLst/>
                <a:latin typeface="Palatino Linotype" panose="02040502050505030304" pitchFamily="18" charset="0"/>
              </a:rPr>
              <a:t>Sản xuất công nghiệp tiếp tục hồi phục</a:t>
            </a:r>
            <a:r>
              <a:rPr kumimoji="0" lang="en-GB" altLang="en-US" sz="800" b="1" i="0" u="none" strike="noStrike" cap="none" normalizeH="0" baseline="0">
                <a:ln>
                  <a:noFill/>
                </a:ln>
                <a:solidFill>
                  <a:schemeClr val="tx1"/>
                </a:solidFill>
                <a:effectLst/>
                <a:latin typeface="Palatino Linotype" panose="02040502050505030304" pitchFamily="18" charset="0"/>
              </a:rPr>
              <a:t> (+</a:t>
            </a:r>
            <a:r>
              <a:rPr kumimoji="0" lang="vi-VN" altLang="en-US" sz="800" b="1" i="0" u="none" strike="noStrike" cap="none" normalizeH="0" baseline="0">
                <a:ln>
                  <a:noFill/>
                </a:ln>
                <a:solidFill>
                  <a:schemeClr val="tx1"/>
                </a:solidFill>
                <a:effectLst/>
                <a:latin typeface="Palatino Linotype" panose="02040502050505030304" pitchFamily="18" charset="0"/>
              </a:rPr>
              <a:t>1</a:t>
            </a:r>
            <a:r>
              <a:rPr kumimoji="0" lang="en-GB" altLang="en-US" sz="800" b="1" i="0" u="none" strike="noStrike" cap="none" normalizeH="0" baseline="0">
                <a:ln>
                  <a:noFill/>
                </a:ln>
                <a:solidFill>
                  <a:schemeClr val="tx1"/>
                </a:solidFill>
                <a:effectLst/>
                <a:latin typeface="Palatino Linotype" panose="02040502050505030304" pitchFamily="18" charset="0"/>
              </a:rPr>
              <a:t>.</a:t>
            </a:r>
            <a:r>
              <a:rPr kumimoji="0" lang="vi-VN" altLang="en-US" sz="800" b="1" i="0" u="none" strike="noStrike" cap="none" normalizeH="0" baseline="0">
                <a:ln>
                  <a:noFill/>
                </a:ln>
                <a:solidFill>
                  <a:schemeClr val="tx1"/>
                </a:solidFill>
                <a:effectLst/>
                <a:latin typeface="Palatino Linotype" panose="02040502050505030304" pitchFamily="18" charset="0"/>
              </a:rPr>
              <a:t>4%</a:t>
            </a:r>
            <a:r>
              <a:rPr kumimoji="0" lang="en-GB" altLang="en-US" sz="800" b="1" i="0" u="none" strike="noStrike" cap="none" normalizeH="0" baseline="0">
                <a:ln>
                  <a:noFill/>
                </a:ln>
                <a:solidFill>
                  <a:schemeClr val="tx1"/>
                </a:solidFill>
                <a:effectLst/>
                <a:latin typeface="Palatino Linotype" panose="02040502050505030304" pitchFamily="18" charset="0"/>
              </a:rPr>
              <a:t>MoM và </a:t>
            </a:r>
            <a:r>
              <a:rPr kumimoji="0" lang="vi-VN" altLang="en-US" sz="800" b="1" i="0" u="none" strike="noStrike" cap="none" normalizeH="0" baseline="0">
                <a:ln>
                  <a:noFill/>
                </a:ln>
                <a:solidFill>
                  <a:schemeClr val="tx1"/>
                </a:solidFill>
                <a:effectLst/>
                <a:latin typeface="Palatino Linotype" panose="02040502050505030304" pitchFamily="18" charset="0"/>
              </a:rPr>
              <a:t>8</a:t>
            </a:r>
            <a:r>
              <a:rPr kumimoji="0" lang="en-GB" altLang="en-US" sz="800" b="1" i="0" u="none" strike="noStrike" cap="none" normalizeH="0" baseline="0">
                <a:ln>
                  <a:noFill/>
                </a:ln>
                <a:solidFill>
                  <a:schemeClr val="tx1"/>
                </a:solidFill>
                <a:effectLst/>
                <a:latin typeface="Palatino Linotype" panose="02040502050505030304" pitchFamily="18" charset="0"/>
              </a:rPr>
              <a:t>.</a:t>
            </a:r>
            <a:r>
              <a:rPr kumimoji="0" lang="vi-VN" altLang="en-US" sz="800" b="1" i="0" u="none" strike="noStrike" cap="none" normalizeH="0" baseline="0">
                <a:ln>
                  <a:noFill/>
                </a:ln>
                <a:solidFill>
                  <a:schemeClr val="tx1"/>
                </a:solidFill>
                <a:effectLst/>
                <a:latin typeface="Palatino Linotype" panose="02040502050505030304" pitchFamily="18" charset="0"/>
              </a:rPr>
              <a:t>9%</a:t>
            </a:r>
            <a:r>
              <a:rPr kumimoji="0" lang="en-GB" altLang="en-US" sz="800" b="1" i="0" u="none" strike="noStrike" cap="none" normalizeH="0" baseline="0">
                <a:ln>
                  <a:noFill/>
                </a:ln>
                <a:solidFill>
                  <a:schemeClr val="tx1"/>
                </a:solidFill>
                <a:effectLst/>
                <a:latin typeface="Palatino Linotype" panose="02040502050505030304" pitchFamily="18" charset="0"/>
              </a:rPr>
              <a:t> YoY), </a:t>
            </a:r>
            <a:r>
              <a:rPr kumimoji="0" lang="en-GB" altLang="en-US" sz="800" i="0" u="none" strike="noStrike" cap="none" normalizeH="0" baseline="0">
                <a:ln>
                  <a:noFill/>
                </a:ln>
                <a:solidFill>
                  <a:schemeClr val="tx1"/>
                </a:solidFill>
                <a:effectLst/>
                <a:latin typeface="Palatino Linotype" panose="02040502050505030304" pitchFamily="18" charset="0"/>
              </a:rPr>
              <a:t>tuy nhiên </a:t>
            </a:r>
            <a:r>
              <a:rPr kumimoji="0" lang="en-US" altLang="en-US" sz="800" b="1" i="0" u="none" strike="noStrike" cap="none" normalizeH="0" baseline="0">
                <a:ln>
                  <a:noFill/>
                </a:ln>
                <a:solidFill>
                  <a:schemeClr val="tx1"/>
                </a:solidFill>
                <a:effectLst/>
                <a:latin typeface="Palatino Linotype" panose="02040502050505030304" pitchFamily="18" charset="0"/>
              </a:rPr>
              <a:t>Chỉ số PMI tháng 4</a:t>
            </a:r>
            <a:r>
              <a:rPr kumimoji="0" lang="vi-VN" altLang="en-US" sz="800" b="1" i="0" u="none" strike="noStrike" cap="none" normalizeH="0" baseline="0">
                <a:ln>
                  <a:noFill/>
                </a:ln>
                <a:solidFill>
                  <a:schemeClr val="tx1"/>
                </a:solidFill>
                <a:effectLst/>
                <a:latin typeface="Palatino Linotype" panose="02040502050505030304" pitchFamily="18" charset="0"/>
              </a:rPr>
              <a:t> </a:t>
            </a:r>
            <a:r>
              <a:rPr kumimoji="0" lang="en-US" altLang="en-US" sz="800" b="1" i="0" u="none" strike="noStrike" cap="none" normalizeH="0" baseline="0">
                <a:ln>
                  <a:noFill/>
                </a:ln>
                <a:solidFill>
                  <a:schemeClr val="tx1"/>
                </a:solidFill>
                <a:effectLst/>
                <a:latin typeface="Palatino Linotype" panose="02040502050505030304" pitchFamily="18" charset="0"/>
              </a:rPr>
              <a:t>đạt </a:t>
            </a:r>
            <a:r>
              <a:rPr kumimoji="0" lang="vi-VN" altLang="en-US" sz="800" b="1" i="0" u="none" strike="noStrike" cap="none" normalizeH="0" baseline="0">
                <a:ln>
                  <a:noFill/>
                </a:ln>
                <a:solidFill>
                  <a:schemeClr val="tx1"/>
                </a:solidFill>
                <a:effectLst/>
                <a:latin typeface="Palatino Linotype" panose="02040502050505030304" pitchFamily="18" charset="0"/>
              </a:rPr>
              <a:t>45.</a:t>
            </a:r>
            <a:r>
              <a:rPr lang="vi-VN" altLang="en-US" sz="800" b="1">
                <a:latin typeface="Palatino Linotype" panose="02040502050505030304" pitchFamily="18" charset="0"/>
              </a:rPr>
              <a:t>6</a:t>
            </a:r>
            <a:r>
              <a:rPr kumimoji="0" lang="en-US" altLang="en-US" sz="800" b="1" i="0" u="none" strike="noStrike" cap="none" normalizeH="0" baseline="0">
                <a:ln>
                  <a:noFill/>
                </a:ln>
                <a:solidFill>
                  <a:schemeClr val="tx1"/>
                </a:solidFill>
                <a:effectLst/>
                <a:latin typeface="Palatino Linotype" panose="02040502050505030304" pitchFamily="18" charset="0"/>
              </a:rPr>
              <a:t> điểm </a:t>
            </a:r>
            <a:r>
              <a:rPr kumimoji="0" lang="en-US" altLang="en-US" sz="800" i="0" u="none" strike="noStrike" cap="none" normalizeH="0" baseline="0">
                <a:ln>
                  <a:noFill/>
                </a:ln>
                <a:solidFill>
                  <a:schemeClr val="tx1"/>
                </a:solidFill>
                <a:effectLst/>
                <a:latin typeface="Palatino Linotype" panose="02040502050505030304" pitchFamily="18" charset="0"/>
              </a:rPr>
              <a:t>- giảm </a:t>
            </a:r>
            <a:r>
              <a:rPr kumimoji="0" lang="vi-VN" altLang="en-US" sz="800" i="0" u="none" strike="noStrike" cap="none" normalizeH="0" baseline="0">
                <a:ln>
                  <a:noFill/>
                </a:ln>
                <a:solidFill>
                  <a:schemeClr val="tx1"/>
                </a:solidFill>
                <a:effectLst/>
                <a:latin typeface="Palatino Linotype" panose="02040502050505030304" pitchFamily="18" charset="0"/>
              </a:rPr>
              <a:t>về </a:t>
            </a:r>
            <a:r>
              <a:rPr kumimoji="0" lang="en-US" altLang="en-US" sz="800" i="0" u="none" strike="noStrike" cap="none" normalizeH="0" baseline="0">
                <a:ln>
                  <a:noFill/>
                </a:ln>
                <a:solidFill>
                  <a:schemeClr val="tx1"/>
                </a:solidFill>
                <a:effectLst/>
                <a:latin typeface="Palatino Linotype" panose="02040502050505030304" pitchFamily="18" charset="0"/>
              </a:rPr>
              <a:t>dưới ngưỡng 50 điểm cho thấy sức khỏe ngành sản xuất suy giảm rõ rệt trước những lo ngại về thuế quan. </a:t>
            </a:r>
          </a:p>
          <a:p>
            <a:pPr marL="171450" indent="-171450" algn="just" eaLnBrk="0" fontAlgn="base" hangingPunct="0">
              <a:spcBef>
                <a:spcPts val="300"/>
              </a:spcBef>
              <a:spcAft>
                <a:spcPct val="0"/>
              </a:spcAft>
              <a:buFont typeface="Arial" panose="020B0604020202020204" pitchFamily="34" charset="0"/>
              <a:buChar char="•"/>
            </a:pPr>
            <a:r>
              <a:rPr kumimoji="0" lang="en-GB" altLang="en-US" sz="800" b="1" i="0" u="none" strike="noStrike" cap="none" normalizeH="0" baseline="0">
                <a:ln>
                  <a:noFill/>
                </a:ln>
                <a:solidFill>
                  <a:schemeClr val="tx1"/>
                </a:solidFill>
                <a:effectLst/>
                <a:latin typeface="Palatino Linotype" panose="02040502050505030304" pitchFamily="18" charset="0"/>
              </a:rPr>
              <a:t>Thương mại hàng hóa có dấu hiệu chững lại</a:t>
            </a:r>
            <a:r>
              <a:rPr kumimoji="0" lang="vi-VN" altLang="en-US" sz="800" b="1" i="0" u="none" strike="noStrike" cap="none" normalizeH="0" baseline="0">
                <a:ln>
                  <a:noFill/>
                </a:ln>
                <a:solidFill>
                  <a:schemeClr val="tx1"/>
                </a:solidFill>
                <a:effectLst/>
                <a:latin typeface="Palatino Linotype" panose="02040502050505030304" pitchFamily="18" charset="0"/>
              </a:rPr>
              <a:t>.</a:t>
            </a:r>
            <a:r>
              <a:rPr kumimoji="0" lang="en-GB" altLang="en-US" sz="800" b="1" i="0" u="none" strike="noStrike" cap="none" normalizeH="0" baseline="0">
                <a:ln>
                  <a:noFill/>
                </a:ln>
                <a:solidFill>
                  <a:schemeClr val="tx1"/>
                </a:solidFill>
                <a:effectLst/>
                <a:latin typeface="Palatino Linotype" panose="02040502050505030304" pitchFamily="18" charset="0"/>
              </a:rPr>
              <a:t> </a:t>
            </a:r>
            <a:r>
              <a:rPr kumimoji="0" lang="vi-VN" altLang="en-US" sz="800" b="1" i="0" u="none" strike="noStrike" cap="none" normalizeH="0" baseline="0">
                <a:ln>
                  <a:noFill/>
                </a:ln>
                <a:solidFill>
                  <a:schemeClr val="tx1"/>
                </a:solidFill>
                <a:effectLst/>
                <a:latin typeface="Palatino Linotype" panose="02040502050505030304" pitchFamily="18" charset="0"/>
              </a:rPr>
              <a:t>Xuất khẩu tháng 4/2025 suy giảm nhẹ 2.8% MoM - đạt 37.45 tỷ USD </a:t>
            </a:r>
            <a:r>
              <a:rPr kumimoji="0" lang="en-GB" altLang="en-US" sz="800" i="0" u="none" strike="noStrike" cap="none" normalizeH="0" baseline="0">
                <a:ln>
                  <a:noFill/>
                </a:ln>
                <a:solidFill>
                  <a:schemeClr val="tx1"/>
                </a:solidFill>
                <a:effectLst/>
                <a:latin typeface="Palatino Linotype" panose="02040502050505030304" pitchFamily="18" charset="0"/>
              </a:rPr>
              <a:t>do ảnh hưởng từ chính sách thuế quan của Mỹ</a:t>
            </a:r>
            <a:r>
              <a:rPr kumimoji="0" lang="vi-VN" altLang="en-US" sz="800" i="0" u="none" strike="noStrike" cap="none" normalizeH="0" baseline="0">
                <a:ln>
                  <a:noFill/>
                </a:ln>
                <a:solidFill>
                  <a:schemeClr val="tx1"/>
                </a:solidFill>
                <a:effectLst/>
                <a:latin typeface="Palatino Linotype" panose="02040502050505030304" pitchFamily="18" charset="0"/>
              </a:rPr>
              <a:t>, lũy kế 4T/2025 đạt 140.34 tỷ USD (+13% YoY).</a:t>
            </a:r>
            <a:r>
              <a:rPr kumimoji="0" lang="en-GB" altLang="en-US" sz="800" i="0" u="none" strike="noStrike" cap="none" normalizeH="0" baseline="0">
                <a:ln>
                  <a:noFill/>
                </a:ln>
                <a:solidFill>
                  <a:schemeClr val="tx1"/>
                </a:solidFill>
                <a:effectLst/>
                <a:latin typeface="Palatino Linotype" panose="02040502050505030304" pitchFamily="18" charset="0"/>
              </a:rPr>
              <a:t> </a:t>
            </a:r>
            <a:r>
              <a:rPr kumimoji="0" lang="vi-VN" altLang="en-US" sz="800" b="1" i="0" u="none" strike="noStrike" cap="none" normalizeH="0" baseline="0">
                <a:ln>
                  <a:noFill/>
                </a:ln>
                <a:solidFill>
                  <a:schemeClr val="tx1"/>
                </a:solidFill>
                <a:effectLst/>
                <a:latin typeface="Palatino Linotype" panose="02040502050505030304" pitchFamily="18" charset="0"/>
              </a:rPr>
              <a:t>Nhập khẩu tháng 4/2025 đạt 36.87 tỷ USD (</a:t>
            </a:r>
            <a:r>
              <a:rPr lang="vi-VN" altLang="en-US" sz="800" b="1">
                <a:latin typeface="Palatino Linotype" panose="02040502050505030304" pitchFamily="18" charset="0"/>
              </a:rPr>
              <a:t>+</a:t>
            </a:r>
            <a:r>
              <a:rPr kumimoji="0" lang="vi-VN" altLang="en-US" sz="800" b="1" i="0" u="none" strike="noStrike" cap="none" normalizeH="0" baseline="0">
                <a:ln>
                  <a:noFill/>
                </a:ln>
                <a:solidFill>
                  <a:schemeClr val="tx1"/>
                </a:solidFill>
                <a:effectLst/>
                <a:latin typeface="Palatino Linotype" panose="02040502050505030304" pitchFamily="18" charset="0"/>
              </a:rPr>
              <a:t>22.9% YoY),</a:t>
            </a:r>
            <a:r>
              <a:rPr kumimoji="0" lang="vi-VN" altLang="en-US" sz="800" i="0" u="none" strike="noStrike" cap="none" normalizeH="0" baseline="0">
                <a:ln>
                  <a:noFill/>
                </a:ln>
                <a:solidFill>
                  <a:schemeClr val="tx1"/>
                </a:solidFill>
                <a:effectLst/>
                <a:latin typeface="Palatino Linotype" panose="02040502050505030304" pitchFamily="18" charset="0"/>
              </a:rPr>
              <a:t> lũy kế đạt 136.55 tỷ USD (+18.6% YoY).</a:t>
            </a:r>
            <a:r>
              <a:rPr kumimoji="0" lang="en-GB" altLang="en-US" sz="800" i="0" u="none" strike="noStrike" cap="none" normalizeH="0" baseline="0">
                <a:ln>
                  <a:noFill/>
                </a:ln>
                <a:solidFill>
                  <a:schemeClr val="tx1"/>
                </a:solidFill>
                <a:effectLst/>
                <a:latin typeface="Palatino Linotype" panose="02040502050505030304" pitchFamily="18" charset="0"/>
              </a:rPr>
              <a:t>  </a:t>
            </a:r>
          </a:p>
          <a:p>
            <a:pPr marL="182563" lvl="1" algn="just" eaLnBrk="0" fontAlgn="base" hangingPunct="0">
              <a:spcBef>
                <a:spcPts val="300"/>
              </a:spcBef>
              <a:spcAft>
                <a:spcPct val="0"/>
              </a:spcAft>
            </a:pPr>
            <a:r>
              <a:rPr kumimoji="0" lang="vi-VN" altLang="en-US" sz="800" b="1" i="0" u="none" strike="noStrike" cap="none" normalizeH="0" baseline="0">
                <a:ln>
                  <a:noFill/>
                </a:ln>
                <a:solidFill>
                  <a:schemeClr val="tx1"/>
                </a:solidFill>
                <a:effectLst/>
                <a:latin typeface="Palatino Linotype" panose="02040502050505030304" pitchFamily="18" charset="0"/>
              </a:rPr>
              <a:t>Cán cân thương mại lũy kế 4T/2025 thặng dư 3.79 tỷ USD. </a:t>
            </a:r>
            <a:r>
              <a:rPr kumimoji="0" lang="en-GB" altLang="en-US" sz="800" i="0" u="none" strike="noStrike" cap="none" normalizeH="0" baseline="0">
                <a:ln>
                  <a:noFill/>
                </a:ln>
                <a:solidFill>
                  <a:schemeClr val="tx1"/>
                </a:solidFill>
                <a:effectLst/>
                <a:latin typeface="Palatino Linotype" panose="02040502050505030304" pitchFamily="18" charset="0"/>
              </a:rPr>
              <a:t>Nhập khẩu tăng mạnh hơn xuất khẩu gây ra những áp lực về tỷ giá.</a:t>
            </a:r>
          </a:p>
          <a:p>
            <a:pPr marL="171450" indent="-171450" algn="just" eaLnBrk="0" fontAlgn="base" hangingPunct="0">
              <a:spcBef>
                <a:spcPts val="300"/>
              </a:spcBef>
              <a:spcAft>
                <a:spcPct val="0"/>
              </a:spcAft>
              <a:buFont typeface="Arial" panose="020B0604020202020204" pitchFamily="34" charset="0"/>
              <a:buChar char="•"/>
            </a:pPr>
            <a:r>
              <a:rPr kumimoji="0" lang="vi-VN" altLang="en-US" sz="800" b="1" i="0" u="none" strike="noStrike" cap="none" normalizeH="0" baseline="0">
                <a:ln>
                  <a:noFill/>
                </a:ln>
                <a:solidFill>
                  <a:schemeClr val="tx1"/>
                </a:solidFill>
                <a:effectLst/>
                <a:latin typeface="Palatino Linotype" panose="02040502050505030304" pitchFamily="18" charset="0"/>
              </a:rPr>
              <a:t>FDI giảm </a:t>
            </a:r>
            <a:r>
              <a:rPr kumimoji="0" lang="en-GB" altLang="en-US" sz="800" b="1" i="0" u="none" strike="noStrike" cap="none" normalizeH="0" baseline="0">
                <a:ln>
                  <a:noFill/>
                </a:ln>
                <a:solidFill>
                  <a:schemeClr val="tx1"/>
                </a:solidFill>
                <a:effectLst/>
                <a:latin typeface="Palatino Linotype" panose="02040502050505030304" pitchFamily="18" charset="0"/>
              </a:rPr>
              <a:t>trong</a:t>
            </a:r>
            <a:r>
              <a:rPr kumimoji="0" lang="vi-VN" altLang="en-US" sz="800" b="1" i="0" u="none" strike="noStrike" cap="none" normalizeH="0" baseline="0">
                <a:ln>
                  <a:noFill/>
                </a:ln>
                <a:solidFill>
                  <a:schemeClr val="tx1"/>
                </a:solidFill>
                <a:effectLst/>
                <a:latin typeface="Palatino Linotype" panose="02040502050505030304" pitchFamily="18" charset="0"/>
              </a:rPr>
              <a:t> tháng</a:t>
            </a:r>
            <a:r>
              <a:rPr kumimoji="0" lang="en-GB" altLang="en-US" sz="800" b="1" i="0" u="none" strike="noStrike" cap="none" normalizeH="0" baseline="0">
                <a:ln>
                  <a:noFill/>
                </a:ln>
                <a:solidFill>
                  <a:schemeClr val="tx1"/>
                </a:solidFill>
                <a:effectLst/>
                <a:latin typeface="Palatino Linotype" panose="02040502050505030304" pitchFamily="18" charset="0"/>
              </a:rPr>
              <a:t> 4 </a:t>
            </a:r>
            <a:r>
              <a:rPr kumimoji="0" lang="vi-VN" altLang="en-US" sz="800" i="0" u="none" strike="noStrike" cap="none" normalizeH="0" baseline="0">
                <a:ln>
                  <a:noFill/>
                </a:ln>
                <a:solidFill>
                  <a:schemeClr val="tx1"/>
                </a:solidFill>
                <a:effectLst/>
                <a:latin typeface="Palatino Linotype" panose="02040502050505030304" pitchFamily="18" charset="0"/>
              </a:rPr>
              <a:t>(-5.1% YoY, -19.7% MoM)</a:t>
            </a:r>
            <a:r>
              <a:rPr kumimoji="0" lang="vi-VN" altLang="en-US" sz="800" b="1" i="0" u="none" strike="noStrike" cap="none" normalizeH="0" baseline="0">
                <a:ln>
                  <a:noFill/>
                </a:ln>
                <a:solidFill>
                  <a:schemeClr val="tx1"/>
                </a:solidFill>
                <a:effectLst/>
                <a:latin typeface="Palatino Linotype" panose="02040502050505030304" pitchFamily="18" charset="0"/>
              </a:rPr>
              <a:t> </a:t>
            </a:r>
            <a:r>
              <a:rPr kumimoji="0" lang="vi-VN" altLang="en-US" sz="800" i="0" u="none" strike="noStrike" cap="none" normalizeH="0" baseline="0">
                <a:ln>
                  <a:noFill/>
                </a:ln>
                <a:solidFill>
                  <a:schemeClr val="tx1"/>
                </a:solidFill>
                <a:effectLst/>
                <a:latin typeface="Palatino Linotype" panose="02040502050505030304" pitchFamily="18" charset="0"/>
              </a:rPr>
              <a:t>do lo ngại về rủi ro liên quan đến “Chiến tranh thương mại 2.0”, một số dự án lớn đã thông báo trì hoãn đầu tư. </a:t>
            </a:r>
            <a:endParaRPr kumimoji="0" lang="en-GB" altLang="en-US" sz="800" i="0" u="none" strike="noStrike" cap="none" normalizeH="0" baseline="0">
              <a:ln>
                <a:noFill/>
              </a:ln>
              <a:solidFill>
                <a:schemeClr val="tx1"/>
              </a:solidFill>
              <a:effectLst/>
              <a:latin typeface="Palatino Linotype" panose="02040502050505030304" pitchFamily="18" charset="0"/>
            </a:endParaRPr>
          </a:p>
          <a:p>
            <a:pPr marL="171450" indent="-171450" algn="just" eaLnBrk="0" fontAlgn="base" hangingPunct="0">
              <a:spcBef>
                <a:spcPts val="300"/>
              </a:spcBef>
              <a:spcAft>
                <a:spcPct val="0"/>
              </a:spcAft>
              <a:buFont typeface="Arial" panose="020B0604020202020204" pitchFamily="34" charset="0"/>
              <a:buChar char="•"/>
            </a:pPr>
            <a:r>
              <a:rPr kumimoji="0" lang="vi-VN" altLang="en-US" sz="800" b="1" i="0" u="none" strike="noStrike" cap="none" normalizeH="0" baseline="0">
                <a:ln>
                  <a:noFill/>
                </a:ln>
                <a:solidFill>
                  <a:schemeClr val="tx1"/>
                </a:solidFill>
                <a:effectLst/>
                <a:latin typeface="Palatino Linotype" panose="02040502050505030304" pitchFamily="18" charset="0"/>
              </a:rPr>
              <a:t>Tỷ giá </a:t>
            </a:r>
            <a:r>
              <a:rPr kumimoji="0" lang="en-GB" altLang="en-US" sz="800" b="1" i="0" u="none" strike="noStrike" cap="none" normalizeH="0" baseline="0">
                <a:ln>
                  <a:noFill/>
                </a:ln>
                <a:solidFill>
                  <a:schemeClr val="tx1"/>
                </a:solidFill>
                <a:effectLst/>
                <a:latin typeface="Palatino Linotype" panose="02040502050505030304" pitchFamily="18" charset="0"/>
              </a:rPr>
              <a:t>trung tâm cuối tháng 4 ở mức</a:t>
            </a:r>
            <a:r>
              <a:rPr kumimoji="0" lang="vi-VN" altLang="en-US" sz="800" b="1" i="0" u="none" strike="noStrike" cap="none" normalizeH="0" baseline="0">
                <a:ln>
                  <a:noFill/>
                </a:ln>
                <a:solidFill>
                  <a:schemeClr val="tx1"/>
                </a:solidFill>
                <a:effectLst/>
                <a:latin typeface="Palatino Linotype" panose="02040502050505030304" pitchFamily="18" charset="0"/>
              </a:rPr>
              <a:t> 2</a:t>
            </a:r>
            <a:r>
              <a:rPr kumimoji="0" lang="en-GB" altLang="en-US" sz="800" b="1" i="0" u="none" strike="noStrike" cap="none" normalizeH="0" baseline="0">
                <a:ln>
                  <a:noFill/>
                </a:ln>
                <a:solidFill>
                  <a:schemeClr val="tx1"/>
                </a:solidFill>
                <a:effectLst/>
                <a:latin typeface="Palatino Linotype" panose="02040502050505030304" pitchFamily="18" charset="0"/>
              </a:rPr>
              <a:t>4,956</a:t>
            </a:r>
            <a:r>
              <a:rPr kumimoji="0" lang="vi-VN" altLang="en-US" sz="800" b="1" i="0" u="none" strike="noStrike" cap="none" normalizeH="0" baseline="0">
                <a:ln>
                  <a:noFill/>
                </a:ln>
                <a:solidFill>
                  <a:schemeClr val="tx1"/>
                </a:solidFill>
                <a:effectLst/>
                <a:latin typeface="Palatino Linotype" panose="02040502050505030304" pitchFamily="18" charset="0"/>
              </a:rPr>
              <a:t> </a:t>
            </a:r>
            <a:r>
              <a:rPr kumimoji="0" lang="en-GB" altLang="en-US" sz="800" b="1" i="0" u="none" strike="noStrike" cap="none" normalizeH="0" baseline="0">
                <a:ln>
                  <a:noFill/>
                </a:ln>
                <a:solidFill>
                  <a:schemeClr val="tx1"/>
                </a:solidFill>
                <a:effectLst/>
                <a:latin typeface="Palatino Linotype" panose="02040502050505030304" pitchFamily="18" charset="0"/>
              </a:rPr>
              <a:t>VND</a:t>
            </a:r>
            <a:r>
              <a:rPr kumimoji="0" lang="vi-VN" altLang="en-US" sz="800" b="1" i="0" u="none" strike="noStrike" cap="none" normalizeH="0" baseline="0">
                <a:ln>
                  <a:noFill/>
                </a:ln>
                <a:solidFill>
                  <a:schemeClr val="tx1"/>
                </a:solidFill>
                <a:effectLst/>
                <a:latin typeface="Palatino Linotype" panose="02040502050505030304" pitchFamily="18" charset="0"/>
              </a:rPr>
              <a:t>/USD, tăng </a:t>
            </a:r>
            <a:r>
              <a:rPr lang="vi-VN" altLang="en-US" sz="800" b="1">
                <a:latin typeface="Palatino Linotype" panose="02040502050505030304" pitchFamily="18" charset="0"/>
              </a:rPr>
              <a:t>+2.</a:t>
            </a:r>
            <a:r>
              <a:rPr lang="en-GB" altLang="en-US" sz="800" b="1">
                <a:latin typeface="Palatino Linotype" panose="02040502050505030304" pitchFamily="18" charset="0"/>
              </a:rPr>
              <a:t>5</a:t>
            </a:r>
            <a:r>
              <a:rPr kumimoji="0" lang="vi-VN" altLang="en-US" sz="800" b="1" i="0" u="none" strike="noStrike" cap="none" normalizeH="0" baseline="0">
                <a:ln>
                  <a:noFill/>
                </a:ln>
                <a:solidFill>
                  <a:schemeClr val="tx1"/>
                </a:solidFill>
                <a:effectLst/>
                <a:latin typeface="Palatino Linotype" panose="02040502050505030304" pitchFamily="18" charset="0"/>
              </a:rPr>
              <a:t>% YoY </a:t>
            </a:r>
            <a:r>
              <a:rPr kumimoji="0" lang="vi-VN" altLang="en-US" sz="800" i="0" u="none" strike="noStrike" cap="none" normalizeH="0" baseline="0">
                <a:ln>
                  <a:noFill/>
                </a:ln>
                <a:solidFill>
                  <a:schemeClr val="tx1"/>
                </a:solidFill>
                <a:effectLst/>
                <a:latin typeface="Palatino Linotype" panose="02040502050505030304" pitchFamily="18" charset="0"/>
              </a:rPr>
              <a:t>so</a:t>
            </a:r>
            <a:r>
              <a:rPr kumimoji="0" lang="en-GB" altLang="en-US" sz="800" i="0" u="none" strike="noStrike" cap="none" normalizeH="0" baseline="0">
                <a:ln>
                  <a:noFill/>
                </a:ln>
                <a:solidFill>
                  <a:schemeClr val="tx1"/>
                </a:solidFill>
                <a:effectLst/>
                <a:latin typeface="Palatino Linotype" panose="02040502050505030304" pitchFamily="18" charset="0"/>
              </a:rPr>
              <a:t> với đầu năm 2025, tỷ giá thị trường tự do tăng khoảng 2,</a:t>
            </a:r>
            <a:r>
              <a:rPr kumimoji="0" lang="vi-VN" altLang="en-US" sz="800" i="0" u="none" strike="noStrike" cap="none" normalizeH="0" baseline="0">
                <a:ln>
                  <a:noFill/>
                </a:ln>
                <a:solidFill>
                  <a:schemeClr val="tx1"/>
                </a:solidFill>
                <a:effectLst/>
                <a:latin typeface="Palatino Linotype" panose="02040502050505030304" pitchFamily="18" charset="0"/>
              </a:rPr>
              <a:t>.</a:t>
            </a:r>
            <a:r>
              <a:rPr kumimoji="0" lang="en-GB" altLang="en-US" sz="800" i="0" u="none" strike="noStrike" cap="none" normalizeH="0" baseline="0">
                <a:ln>
                  <a:noFill/>
                </a:ln>
                <a:solidFill>
                  <a:schemeClr val="tx1"/>
                </a:solidFill>
                <a:effectLst/>
                <a:latin typeface="Palatino Linotype" panose="02040502050505030304" pitchFamily="18" charset="0"/>
              </a:rPr>
              <a:t>8% YoY nhưng</a:t>
            </a:r>
            <a:r>
              <a:rPr kumimoji="0" lang="vi-VN" altLang="en-US" sz="800" i="0" u="none" strike="noStrike" cap="none" normalizeH="0" baseline="0">
                <a:ln>
                  <a:noFill/>
                </a:ln>
                <a:solidFill>
                  <a:schemeClr val="tx1"/>
                </a:solidFill>
                <a:effectLst/>
                <a:latin typeface="Palatino Linotype" panose="02040502050505030304" pitchFamily="18" charset="0"/>
              </a:rPr>
              <a:t> vẫn nằm trong biên độ biến động +/- 3 - 5%/năm.</a:t>
            </a:r>
          </a:p>
          <a:p>
            <a:pPr marL="171450" indent="-171450" algn="just" eaLnBrk="0" fontAlgn="base" hangingPunct="0">
              <a:spcBef>
                <a:spcPts val="300"/>
              </a:spcBef>
              <a:spcAft>
                <a:spcPct val="0"/>
              </a:spcAft>
              <a:buFont typeface="Arial" panose="020B0604020202020204" pitchFamily="34" charset="0"/>
              <a:buChar char="•"/>
            </a:pPr>
            <a:r>
              <a:rPr kumimoji="0" lang="vi-VN" altLang="en-US" sz="800" b="1" i="0" u="none" strike="noStrike" cap="none" normalizeH="0" baseline="0">
                <a:ln>
                  <a:noFill/>
                </a:ln>
                <a:solidFill>
                  <a:schemeClr val="tx1"/>
                </a:solidFill>
                <a:effectLst/>
                <a:latin typeface="Palatino Linotype" panose="02040502050505030304" pitchFamily="18" charset="0"/>
              </a:rPr>
              <a:t>Tăng trưởng tín dụng</a:t>
            </a:r>
            <a:r>
              <a:rPr kumimoji="0" lang="en-GB" altLang="en-US" sz="800" b="1" i="0" u="none" strike="noStrike" cap="none" normalizeH="0" baseline="0">
                <a:ln>
                  <a:noFill/>
                </a:ln>
                <a:solidFill>
                  <a:schemeClr val="tx1"/>
                </a:solidFill>
                <a:effectLst/>
                <a:latin typeface="Palatino Linotype" panose="02040502050505030304" pitchFamily="18" charset="0"/>
              </a:rPr>
              <a:t> đến cuối tháng 4 đạt</a:t>
            </a:r>
            <a:r>
              <a:rPr kumimoji="0" lang="vi-VN" altLang="en-US" sz="800" b="1" i="0" u="none" strike="noStrike" cap="none" normalizeH="0" baseline="0">
                <a:ln>
                  <a:noFill/>
                </a:ln>
                <a:solidFill>
                  <a:schemeClr val="tx1"/>
                </a:solidFill>
                <a:effectLst/>
                <a:latin typeface="Palatino Linotype" panose="02040502050505030304" pitchFamily="18" charset="0"/>
              </a:rPr>
              <a:t> 4.27%</a:t>
            </a:r>
            <a:r>
              <a:rPr kumimoji="0" lang="en-GB" altLang="en-US" sz="800" b="1" i="0" u="none" strike="noStrike" cap="none" normalizeH="0" baseline="0">
                <a:ln>
                  <a:noFill/>
                </a:ln>
                <a:solidFill>
                  <a:schemeClr val="tx1"/>
                </a:solidFill>
                <a:effectLst/>
                <a:latin typeface="Palatino Linotype" panose="02040502050505030304" pitchFamily="18" charset="0"/>
              </a:rPr>
              <a:t> YTD và +</a:t>
            </a:r>
            <a:r>
              <a:rPr kumimoji="0" lang="vi-VN" altLang="en-US" sz="800" b="1" i="0" u="none" strike="noStrike" cap="none" normalizeH="0" baseline="0">
                <a:ln>
                  <a:noFill/>
                </a:ln>
                <a:solidFill>
                  <a:schemeClr val="tx1"/>
                </a:solidFill>
                <a:effectLst/>
                <a:latin typeface="Palatino Linotype" panose="02040502050505030304" pitchFamily="18" charset="0"/>
              </a:rPr>
              <a:t>18.25% YoY </a:t>
            </a:r>
            <a:r>
              <a:rPr kumimoji="0" lang="vi-VN" altLang="en-US" sz="800" i="0" u="none" strike="noStrike" cap="none" normalizeH="0" baseline="0">
                <a:ln>
                  <a:noFill/>
                </a:ln>
                <a:solidFill>
                  <a:schemeClr val="tx1"/>
                </a:solidFill>
                <a:effectLst/>
                <a:latin typeface="Palatino Linotype" panose="02040502050505030304" pitchFamily="18" charset="0"/>
              </a:rPr>
              <a:t>nhờ</a:t>
            </a:r>
            <a:r>
              <a:rPr kumimoji="0" lang="en-GB" altLang="en-US" sz="800" i="0" u="none" strike="noStrike" cap="none" normalizeH="0" baseline="0">
                <a:ln>
                  <a:noFill/>
                </a:ln>
                <a:solidFill>
                  <a:schemeClr val="tx1"/>
                </a:solidFill>
                <a:effectLst/>
                <a:latin typeface="Palatino Linotype" panose="02040502050505030304" pitchFamily="18" charset="0"/>
              </a:rPr>
              <a:t> những chính sách bình ổn và giảm</a:t>
            </a:r>
            <a:r>
              <a:rPr kumimoji="0" lang="vi-VN" altLang="en-US" sz="800" i="0" u="none" strike="noStrike" cap="none" normalizeH="0" baseline="0">
                <a:ln>
                  <a:noFill/>
                </a:ln>
                <a:solidFill>
                  <a:schemeClr val="tx1"/>
                </a:solidFill>
                <a:effectLst/>
                <a:latin typeface="Palatino Linotype" panose="02040502050505030304" pitchFamily="18" charset="0"/>
              </a:rPr>
              <a:t> lãi suất cho vay </a:t>
            </a:r>
            <a:r>
              <a:rPr kumimoji="0" lang="en-GB" altLang="en-US" sz="800" i="0" u="none" strike="noStrike" cap="none" normalizeH="0" baseline="0">
                <a:ln>
                  <a:noFill/>
                </a:ln>
                <a:solidFill>
                  <a:schemeClr val="tx1"/>
                </a:solidFill>
                <a:effectLst/>
                <a:latin typeface="Palatino Linotype" panose="02040502050505030304" pitchFamily="18" charset="0"/>
              </a:rPr>
              <a:t>nhằm </a:t>
            </a:r>
            <a:r>
              <a:rPr kumimoji="0" lang="vi-VN" altLang="en-US" sz="800" i="0" u="none" strike="noStrike" cap="none" normalizeH="0" baseline="0">
                <a:ln>
                  <a:noFill/>
                </a:ln>
                <a:solidFill>
                  <a:schemeClr val="tx1"/>
                </a:solidFill>
                <a:effectLst/>
                <a:latin typeface="Palatino Linotype" panose="02040502050505030304" pitchFamily="18" charset="0"/>
              </a:rPr>
              <a:t>hỗ trợ tích cực cho tăng trưởng.</a:t>
            </a:r>
            <a:r>
              <a:rPr lang="en-US" altLang="en-US" sz="800">
                <a:latin typeface="Palatino Linotype" panose="02040502050505030304" pitchFamily="18" charset="0"/>
              </a:rPr>
              <a:t> </a:t>
            </a:r>
          </a:p>
          <a:p>
            <a:pPr marL="171450" indent="-171450" algn="just">
              <a:spcBef>
                <a:spcPts val="600"/>
              </a:spcBef>
            </a:pPr>
            <a:r>
              <a:rPr lang="en-US" sz="800" b="1" kern="100">
                <a:latin typeface="Palatino Linotype" panose="02040502050505030304" pitchFamily="18" charset="0"/>
                <a:ea typeface="Calibri" panose="020F0502020204030204" pitchFamily="34" charset="0"/>
                <a:cs typeface="Times New Roman" panose="02020603050405020304" pitchFamily="18" charset="0"/>
              </a:rPr>
              <a:t>CẬP </a:t>
            </a:r>
            <a:r>
              <a:rPr lang="en-US" sz="800" b="1" kern="100" dirty="0">
                <a:latin typeface="Palatino Linotype" panose="02040502050505030304" pitchFamily="18" charset="0"/>
                <a:ea typeface="Calibri" panose="020F0502020204030204" pitchFamily="34" charset="0"/>
                <a:cs typeface="Times New Roman" panose="02020603050405020304" pitchFamily="18" charset="0"/>
              </a:rPr>
              <a:t>NHẬT </a:t>
            </a:r>
            <a:r>
              <a:rPr lang="en-US" sz="800" b="1" kern="100">
                <a:latin typeface="Palatino Linotype" panose="02040502050505030304" pitchFamily="18" charset="0"/>
                <a:ea typeface="Calibri" panose="020F0502020204030204" pitchFamily="34" charset="0"/>
                <a:cs typeface="Times New Roman" panose="02020603050405020304" pitchFamily="18" charset="0"/>
              </a:rPr>
              <a:t>THỊ TRƯỜNG TRÁI PHIẾU:</a:t>
            </a:r>
            <a:endParaRPr lang="en-US" sz="800" b="1" kern="100" dirty="0">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90000"/>
              </a:lnSpc>
              <a:spcBef>
                <a:spcPts val="600"/>
              </a:spcBef>
              <a:spcAft>
                <a:spcPts val="300"/>
              </a:spcAft>
            </a:pPr>
            <a:r>
              <a:rPr lang="vi-VN" sz="800" b="1" kern="100">
                <a:latin typeface="Palatino Linotype" panose="02040502050505030304" pitchFamily="18" charset="0"/>
                <a:ea typeface="Calibri" panose="020F0502020204030204" pitchFamily="34" charset="0"/>
                <a:cs typeface="Times New Roman" panose="02020603050405020304" pitchFamily="18" charset="0"/>
              </a:rPr>
              <a:t>Sau Quý I có phần trầm lắng, t</a:t>
            </a:r>
            <a:r>
              <a:rPr lang="en-US" sz="800" b="1" kern="100">
                <a:latin typeface="Palatino Linotype" panose="02040502050505030304" pitchFamily="18" charset="0"/>
                <a:ea typeface="Calibri" panose="020F0502020204030204" pitchFamily="34" charset="0"/>
                <a:cs typeface="Times New Roman" panose="02020603050405020304" pitchFamily="18" charset="0"/>
              </a:rPr>
              <a:t>hị trường TPDN </a:t>
            </a:r>
            <a:r>
              <a:rPr lang="vi-VN" sz="800" b="1" kern="100">
                <a:latin typeface="Palatino Linotype" panose="02040502050505030304" pitchFamily="18" charset="0"/>
                <a:ea typeface="Calibri" panose="020F0502020204030204" pitchFamily="34" charset="0"/>
                <a:cs typeface="Times New Roman" panose="02020603050405020304" pitchFamily="18" charset="0"/>
              </a:rPr>
              <a:t>tháng 04/2025 </a:t>
            </a:r>
            <a:r>
              <a:rPr lang="en-US" sz="800" b="1" kern="100">
                <a:latin typeface="Palatino Linotype" panose="02040502050505030304" pitchFamily="18" charset="0"/>
                <a:ea typeface="Calibri" panose="020F0502020204030204" pitchFamily="34" charset="0"/>
                <a:cs typeface="Times New Roman" panose="02020603050405020304" pitchFamily="18" charset="0"/>
              </a:rPr>
              <a:t>sôi độn</a:t>
            </a:r>
            <a:r>
              <a:rPr lang="vi-VN" sz="800" b="1" kern="100">
                <a:latin typeface="Palatino Linotype" panose="02040502050505030304" pitchFamily="18" charset="0"/>
                <a:ea typeface="Calibri" panose="020F0502020204030204" pitchFamily="34" charset="0"/>
                <a:cs typeface="Times New Roman" panose="02020603050405020304" pitchFamily="18" charset="0"/>
              </a:rPr>
              <a:t>g trở lại, đặc biệt trong hoạt động phát hành riêng lẻ (PHRL) </a:t>
            </a:r>
            <a:r>
              <a:rPr lang="vi-VN" sz="800" kern="100">
                <a:latin typeface="Palatino Linotype" panose="02040502050505030304" pitchFamily="18" charset="0"/>
                <a:ea typeface="Calibri" panose="020F0502020204030204" pitchFamily="34" charset="0"/>
                <a:cs typeface="Times New Roman" panose="02020603050405020304" pitchFamily="18" charset="0"/>
              </a:rPr>
              <a:t>với 19 </a:t>
            </a:r>
            <a:r>
              <a:rPr lang="en-US" sz="800" kern="100">
                <a:latin typeface="Palatino Linotype" panose="02040502050505030304" pitchFamily="18" charset="0"/>
                <a:ea typeface="Calibri" panose="020F0502020204030204" pitchFamily="34" charset="0"/>
                <a:cs typeface="Times New Roman" panose="02020603050405020304" pitchFamily="18" charset="0"/>
              </a:rPr>
              <a:t>đợt phát hành</a:t>
            </a:r>
            <a:r>
              <a:rPr lang="vi-VN" sz="800" kern="100">
                <a:latin typeface="Palatino Linotype" panose="02040502050505030304" pitchFamily="18" charset="0"/>
                <a:ea typeface="Calibri" panose="020F0502020204030204" pitchFamily="34" charset="0"/>
                <a:cs typeface="Times New Roman" panose="02020603050405020304" pitchFamily="18" charset="0"/>
              </a:rPr>
              <a:t> </a:t>
            </a:r>
            <a:r>
              <a:rPr lang="en-US" sz="800" kern="100">
                <a:latin typeface="Palatino Linotype" panose="02040502050505030304" pitchFamily="18" charset="0"/>
                <a:ea typeface="Calibri" panose="020F0502020204030204" pitchFamily="34" charset="0"/>
                <a:cs typeface="Times New Roman" panose="02020603050405020304" pitchFamily="18" charset="0"/>
              </a:rPr>
              <a:t>- giá trị </a:t>
            </a:r>
            <a:r>
              <a:rPr lang="vi-VN" sz="800" kern="100">
                <a:latin typeface="Palatino Linotype" panose="02040502050505030304" pitchFamily="18" charset="0"/>
                <a:ea typeface="Calibri" panose="020F0502020204030204" pitchFamily="34" charset="0"/>
                <a:cs typeface="Times New Roman" panose="02020603050405020304" pitchFamily="18" charset="0"/>
              </a:rPr>
              <a:t>30,067 </a:t>
            </a:r>
            <a:r>
              <a:rPr lang="en-US" sz="800" kern="100">
                <a:latin typeface="Palatino Linotype" panose="02040502050505030304" pitchFamily="18" charset="0"/>
                <a:ea typeface="Calibri" panose="020F0502020204030204" pitchFamily="34" charset="0"/>
                <a:cs typeface="Times New Roman" panose="02020603050405020304" pitchFamily="18" charset="0"/>
              </a:rPr>
              <a:t>đồng </a:t>
            </a:r>
            <a:r>
              <a:rPr lang="vi-VN" sz="800" kern="100">
                <a:latin typeface="Palatino Linotype" panose="02040502050505030304" pitchFamily="18" charset="0"/>
                <a:ea typeface="Calibri" panose="020F0502020204030204" pitchFamily="34" charset="0"/>
                <a:cs typeface="Times New Roman" panose="02020603050405020304" pitchFamily="18" charset="0"/>
              </a:rPr>
              <a:t>(+56% YoY) - chủ yếu đến từ nhóm Ngân hàng và Bất động sản, cùng</a:t>
            </a:r>
            <a:r>
              <a:rPr lang="en-US" sz="800" kern="100">
                <a:latin typeface="Palatino Linotype" panose="02040502050505030304" pitchFamily="18" charset="0"/>
                <a:ea typeface="Calibri" panose="020F0502020204030204" pitchFamily="34" charset="0"/>
                <a:cs typeface="Times New Roman" panose="02020603050405020304" pitchFamily="18" charset="0"/>
              </a:rPr>
              <a:t> 0</a:t>
            </a:r>
            <a:r>
              <a:rPr lang="vi-VN" sz="800" kern="100">
                <a:latin typeface="Palatino Linotype" panose="02040502050505030304" pitchFamily="18" charset="0"/>
                <a:ea typeface="Calibri" panose="020F0502020204030204" pitchFamily="34" charset="0"/>
                <a:cs typeface="Times New Roman" panose="02020603050405020304" pitchFamily="18" charset="0"/>
              </a:rPr>
              <a:t>2</a:t>
            </a:r>
            <a:r>
              <a:rPr lang="en-US" sz="800" kern="100">
                <a:latin typeface="Palatino Linotype" panose="02040502050505030304" pitchFamily="18" charset="0"/>
                <a:ea typeface="Calibri" panose="020F0502020204030204" pitchFamily="34" charset="0"/>
                <a:cs typeface="Times New Roman" panose="02020603050405020304" pitchFamily="18" charset="0"/>
              </a:rPr>
              <a:t> đợt phát hành</a:t>
            </a:r>
            <a:r>
              <a:rPr lang="vi-VN" sz="800" kern="100">
                <a:latin typeface="Palatino Linotype" panose="02040502050505030304" pitchFamily="18" charset="0"/>
                <a:ea typeface="Calibri" panose="020F0502020204030204" pitchFamily="34" charset="0"/>
                <a:cs typeface="Times New Roman" panose="02020603050405020304" pitchFamily="18" charset="0"/>
              </a:rPr>
              <a:t> ra công chúng (PHRCC) </a:t>
            </a:r>
            <a:r>
              <a:rPr lang="en-US" sz="800" kern="100">
                <a:latin typeface="Palatino Linotype" panose="02040502050505030304" pitchFamily="18" charset="0"/>
                <a:ea typeface="Calibri" panose="020F0502020204030204" pitchFamily="34" charset="0"/>
                <a:cs typeface="Times New Roman" panose="02020603050405020304" pitchFamily="18" charset="0"/>
              </a:rPr>
              <a:t>- giá trị </a:t>
            </a:r>
            <a:r>
              <a:rPr lang="vi-VN" sz="800" kern="100">
                <a:latin typeface="Palatino Linotype" panose="02040502050505030304" pitchFamily="18" charset="0"/>
                <a:ea typeface="Calibri" panose="020F0502020204030204" pitchFamily="34" charset="0"/>
                <a:cs typeface="Times New Roman" panose="02020603050405020304" pitchFamily="18" charset="0"/>
              </a:rPr>
              <a:t>4,000 </a:t>
            </a:r>
            <a:r>
              <a:rPr lang="en-US" sz="800" kern="100">
                <a:latin typeface="Palatino Linotype" panose="02040502050505030304" pitchFamily="18" charset="0"/>
                <a:ea typeface="Calibri" panose="020F0502020204030204" pitchFamily="34" charset="0"/>
                <a:cs typeface="Times New Roman" panose="02020603050405020304" pitchFamily="18" charset="0"/>
              </a:rPr>
              <a:t>tỷ đồng</a:t>
            </a:r>
            <a:r>
              <a:rPr lang="vi-VN" sz="800" kern="100">
                <a:latin typeface="Palatino Linotype" panose="02040502050505030304" pitchFamily="18" charset="0"/>
                <a:ea typeface="Calibri" panose="020F0502020204030204" pitchFamily="34" charset="0"/>
                <a:cs typeface="Times New Roman" panose="02020603050405020304" pitchFamily="18" charset="0"/>
              </a:rPr>
              <a:t>. </a:t>
            </a:r>
            <a:r>
              <a:rPr lang="en-US" sz="800" kern="100">
                <a:latin typeface="Palatino Linotype" panose="02040502050505030304" pitchFamily="18" charset="0"/>
                <a:ea typeface="Calibri" panose="020F0502020204030204" pitchFamily="34" charset="0"/>
                <a:cs typeface="Times New Roman" panose="02020603050405020304" pitchFamily="18" charset="0"/>
              </a:rPr>
              <a:t>Lũy kế 0</a:t>
            </a:r>
            <a:r>
              <a:rPr lang="vi-VN" sz="800" kern="100">
                <a:latin typeface="Palatino Linotype" panose="02040502050505030304" pitchFamily="18" charset="0"/>
                <a:ea typeface="Calibri" panose="020F0502020204030204" pitchFamily="34" charset="0"/>
                <a:cs typeface="Times New Roman" panose="02020603050405020304" pitchFamily="18" charset="0"/>
              </a:rPr>
              <a:t>4</a:t>
            </a:r>
            <a:r>
              <a:rPr lang="en-US" sz="800" kern="100">
                <a:latin typeface="Palatino Linotype" panose="02040502050505030304" pitchFamily="18" charset="0"/>
                <a:ea typeface="Calibri" panose="020F0502020204030204" pitchFamily="34" charset="0"/>
                <a:cs typeface="Times New Roman" panose="02020603050405020304" pitchFamily="18" charset="0"/>
              </a:rPr>
              <a:t> tháng đầu năm, tổng giá trị TPDN phát hành đạt </a:t>
            </a:r>
            <a:r>
              <a:rPr lang="vi-VN" sz="800" kern="100">
                <a:latin typeface="Palatino Linotype" panose="02040502050505030304" pitchFamily="18" charset="0"/>
                <a:ea typeface="Calibri" panose="020F0502020204030204" pitchFamily="34" charset="0"/>
                <a:cs typeface="Times New Roman" panose="02020603050405020304" pitchFamily="18" charset="0"/>
              </a:rPr>
              <a:t>52,671</a:t>
            </a:r>
            <a:r>
              <a:rPr lang="en-US" sz="800" kern="100">
                <a:latin typeface="Palatino Linotype" panose="02040502050505030304" pitchFamily="18" charset="0"/>
                <a:ea typeface="Calibri" panose="020F0502020204030204" pitchFamily="34" charset="0"/>
                <a:cs typeface="Times New Roman" panose="02020603050405020304" pitchFamily="18" charset="0"/>
              </a:rPr>
              <a:t> tỷ đồng, với </a:t>
            </a:r>
            <a:r>
              <a:rPr lang="vi-VN" sz="800" kern="100">
                <a:latin typeface="Palatino Linotype" panose="02040502050505030304" pitchFamily="18" charset="0"/>
                <a:ea typeface="Calibri" panose="020F0502020204030204" pitchFamily="34" charset="0"/>
                <a:cs typeface="Times New Roman" panose="02020603050405020304" pitchFamily="18" charset="0"/>
              </a:rPr>
              <a:t>20</a:t>
            </a:r>
            <a:r>
              <a:rPr lang="en-US" sz="800" kern="100">
                <a:latin typeface="Palatino Linotype" panose="02040502050505030304" pitchFamily="18" charset="0"/>
                <a:ea typeface="Calibri" panose="020F0502020204030204" pitchFamily="34" charset="0"/>
                <a:cs typeface="Times New Roman" panose="02020603050405020304" pitchFamily="18" charset="0"/>
              </a:rPr>
              <a:t> đợt </a:t>
            </a:r>
            <a:r>
              <a:rPr lang="vi-VN" sz="800" kern="100">
                <a:latin typeface="Palatino Linotype" panose="02040502050505030304" pitchFamily="18" charset="0"/>
                <a:ea typeface="Calibri" panose="020F0502020204030204" pitchFamily="34" charset="0"/>
                <a:cs typeface="Times New Roman" panose="02020603050405020304" pitchFamily="18" charset="0"/>
              </a:rPr>
              <a:t>PHRL </a:t>
            </a:r>
            <a:r>
              <a:rPr lang="en-US" sz="800" kern="100">
                <a:latin typeface="Palatino Linotype" panose="02040502050505030304" pitchFamily="18" charset="0"/>
                <a:ea typeface="Calibri" panose="020F0502020204030204" pitchFamily="34" charset="0"/>
                <a:cs typeface="Times New Roman" panose="02020603050405020304" pitchFamily="18" charset="0"/>
              </a:rPr>
              <a:t>trị giá </a:t>
            </a:r>
            <a:r>
              <a:rPr lang="vi-VN" sz="800" kern="100">
                <a:latin typeface="Palatino Linotype" panose="02040502050505030304" pitchFamily="18" charset="0"/>
                <a:ea typeface="Calibri" panose="020F0502020204030204" pitchFamily="34" charset="0"/>
                <a:cs typeface="Times New Roman" panose="02020603050405020304" pitchFamily="18" charset="0"/>
              </a:rPr>
              <a:t>30,567</a:t>
            </a:r>
            <a:r>
              <a:rPr lang="en-US" sz="800" kern="100">
                <a:latin typeface="Palatino Linotype" panose="02040502050505030304" pitchFamily="18" charset="0"/>
                <a:ea typeface="Calibri" panose="020F0502020204030204" pitchFamily="34" charset="0"/>
                <a:cs typeface="Times New Roman" panose="02020603050405020304" pitchFamily="18" charset="0"/>
              </a:rPr>
              <a:t> tỷ đồng (chiếm </a:t>
            </a:r>
            <a:r>
              <a:rPr lang="vi-VN" sz="800" kern="100">
                <a:latin typeface="Palatino Linotype" panose="02040502050505030304" pitchFamily="18" charset="0"/>
                <a:ea typeface="Calibri" panose="020F0502020204030204" pitchFamily="34" charset="0"/>
                <a:cs typeface="Times New Roman" panose="02020603050405020304" pitchFamily="18" charset="0"/>
              </a:rPr>
              <a:t>58</a:t>
            </a:r>
            <a:r>
              <a:rPr lang="en-US" sz="800" kern="100">
                <a:latin typeface="Palatino Linotype" panose="02040502050505030304" pitchFamily="18" charset="0"/>
                <a:ea typeface="Calibri" panose="020F0502020204030204" pitchFamily="34" charset="0"/>
                <a:cs typeface="Times New Roman" panose="02020603050405020304" pitchFamily="18" charset="0"/>
              </a:rPr>
              <a:t>% về giá trị) và </a:t>
            </a:r>
            <a:r>
              <a:rPr lang="vi-VN" sz="800" kern="100">
                <a:latin typeface="Palatino Linotype" panose="02040502050505030304" pitchFamily="18" charset="0"/>
                <a:ea typeface="Calibri" panose="020F0502020204030204" pitchFamily="34" charset="0"/>
                <a:cs typeface="Times New Roman" panose="02020603050405020304" pitchFamily="18" charset="0"/>
              </a:rPr>
              <a:t>11</a:t>
            </a:r>
            <a:r>
              <a:rPr lang="en-US" sz="800" kern="100">
                <a:latin typeface="Palatino Linotype" panose="02040502050505030304" pitchFamily="18" charset="0"/>
                <a:ea typeface="Calibri" panose="020F0502020204030204" pitchFamily="34" charset="0"/>
                <a:cs typeface="Times New Roman" panose="02020603050405020304" pitchFamily="18" charset="0"/>
              </a:rPr>
              <a:t> đợt </a:t>
            </a:r>
            <a:r>
              <a:rPr lang="vi-VN" sz="800" kern="100">
                <a:latin typeface="Palatino Linotype" panose="02040502050505030304" pitchFamily="18" charset="0"/>
                <a:ea typeface="Calibri" panose="020F0502020204030204" pitchFamily="34" charset="0"/>
                <a:cs typeface="Times New Roman" panose="02020603050405020304" pitchFamily="18" charset="0"/>
              </a:rPr>
              <a:t>PHRCC t</a:t>
            </a:r>
            <a:r>
              <a:rPr lang="en-US" sz="800" kern="100">
                <a:latin typeface="Palatino Linotype" panose="02040502050505030304" pitchFamily="18" charset="0"/>
                <a:ea typeface="Calibri" panose="020F0502020204030204" pitchFamily="34" charset="0"/>
                <a:cs typeface="Times New Roman" panose="02020603050405020304" pitchFamily="18" charset="0"/>
              </a:rPr>
              <a:t>rị giá </a:t>
            </a:r>
            <a:r>
              <a:rPr lang="vi-VN" sz="800" kern="100">
                <a:latin typeface="Palatino Linotype" panose="02040502050505030304" pitchFamily="18" charset="0"/>
                <a:ea typeface="Calibri" panose="020F0502020204030204" pitchFamily="34" charset="0"/>
                <a:cs typeface="Times New Roman" panose="02020603050405020304" pitchFamily="18" charset="0"/>
              </a:rPr>
              <a:t>22,104 </a:t>
            </a:r>
            <a:r>
              <a:rPr lang="en-US" sz="800" kern="100">
                <a:latin typeface="Palatino Linotype" panose="02040502050505030304" pitchFamily="18" charset="0"/>
                <a:ea typeface="Calibri" panose="020F0502020204030204" pitchFamily="34" charset="0"/>
                <a:cs typeface="Times New Roman" panose="02020603050405020304" pitchFamily="18" charset="0"/>
              </a:rPr>
              <a:t>tỷ đồng (chiếm tỷ trọng </a:t>
            </a:r>
            <a:r>
              <a:rPr lang="vi-VN" sz="800" kern="100">
                <a:latin typeface="Palatino Linotype" panose="02040502050505030304" pitchFamily="18" charset="0"/>
                <a:ea typeface="Calibri" panose="020F0502020204030204" pitchFamily="34" charset="0"/>
                <a:cs typeface="Times New Roman" panose="02020603050405020304" pitchFamily="18" charset="0"/>
              </a:rPr>
              <a:t>42</a:t>
            </a:r>
            <a:r>
              <a:rPr lang="en-US" sz="800" kern="100">
                <a:latin typeface="Palatino Linotype" panose="02040502050505030304" pitchFamily="18" charset="0"/>
                <a:ea typeface="Calibri" panose="020F0502020204030204" pitchFamily="34" charset="0"/>
                <a:cs typeface="Times New Roman" panose="02020603050405020304" pitchFamily="18" charset="0"/>
              </a:rPr>
              <a:t>%). </a:t>
            </a:r>
            <a:r>
              <a:rPr lang="vi-VN" sz="800" kern="100">
                <a:latin typeface="Palatino Linotype" panose="02040502050505030304" pitchFamily="18" charset="0"/>
                <a:ea typeface="Calibri" panose="020F0502020204030204" pitchFamily="34" charset="0"/>
                <a:cs typeface="Times New Roman" panose="02020603050405020304" pitchFamily="18" charset="0"/>
              </a:rPr>
              <a:t>Hoạt động PHRL lấy lại đà dẫn dắt thị trường, trong khi việc PHRCC có phần chậm lại. </a:t>
            </a:r>
            <a:endParaRPr lang="en-US" sz="800" kern="100">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90000"/>
              </a:lnSpc>
              <a:spcBef>
                <a:spcPts val="600"/>
              </a:spcBef>
              <a:spcAft>
                <a:spcPts val="300"/>
              </a:spcAft>
            </a:pPr>
            <a:r>
              <a:rPr lang="en-US" sz="800" b="1" kern="100">
                <a:latin typeface="Palatino Linotype" panose="02040502050505030304" pitchFamily="18" charset="0"/>
                <a:ea typeface="Calibri" panose="020F0502020204030204" pitchFamily="34" charset="0"/>
                <a:cs typeface="Times New Roman" panose="02020603050405020304" pitchFamily="18" charset="0"/>
              </a:rPr>
              <a:t>Ở chiều ngược lại, </a:t>
            </a:r>
            <a:r>
              <a:rPr lang="vi-VN" sz="800" b="1" kern="100">
                <a:latin typeface="Palatino Linotype" panose="02040502050505030304" pitchFamily="18" charset="0"/>
                <a:ea typeface="Calibri" panose="020F0502020204030204" pitchFamily="34" charset="0"/>
                <a:cs typeface="Times New Roman" panose="02020603050405020304" pitchFamily="18" charset="0"/>
              </a:rPr>
              <a:t>có 10,318 tỷ đồng </a:t>
            </a:r>
            <a:r>
              <a:rPr lang="en-US" sz="800" b="1" kern="100">
                <a:latin typeface="Palatino Linotype" panose="02040502050505030304" pitchFamily="18" charset="0"/>
                <a:ea typeface="Calibri" panose="020F0502020204030204" pitchFamily="34" charset="0"/>
                <a:cs typeface="Times New Roman" panose="02020603050405020304" pitchFamily="18" charset="0"/>
              </a:rPr>
              <a:t>TPDN được mua lại trước hạn trong tháng 0</a:t>
            </a:r>
            <a:r>
              <a:rPr lang="vi-VN" sz="800" b="1" kern="100">
                <a:latin typeface="Palatino Linotype" panose="02040502050505030304" pitchFamily="18" charset="0"/>
                <a:ea typeface="Calibri" panose="020F0502020204030204" pitchFamily="34" charset="0"/>
                <a:cs typeface="Times New Roman" panose="02020603050405020304" pitchFamily="18" charset="0"/>
              </a:rPr>
              <a:t>4</a:t>
            </a:r>
            <a:r>
              <a:rPr lang="en-US" sz="800" b="1" kern="100">
                <a:latin typeface="Palatino Linotype" panose="02040502050505030304" pitchFamily="18" charset="0"/>
                <a:ea typeface="Calibri" panose="020F0502020204030204" pitchFamily="34" charset="0"/>
                <a:cs typeface="Times New Roman" panose="02020603050405020304" pitchFamily="18" charset="0"/>
              </a:rPr>
              <a:t>/2025 (-</a:t>
            </a:r>
            <a:r>
              <a:rPr lang="vi-VN" sz="800" b="1" kern="100">
                <a:latin typeface="Palatino Linotype" panose="02040502050505030304" pitchFamily="18" charset="0"/>
                <a:ea typeface="Calibri" panose="020F0502020204030204" pitchFamily="34" charset="0"/>
                <a:cs typeface="Times New Roman" panose="02020603050405020304" pitchFamily="18" charset="0"/>
              </a:rPr>
              <a:t>20</a:t>
            </a:r>
            <a:r>
              <a:rPr lang="en-US" sz="800" b="1" kern="100">
                <a:latin typeface="Palatino Linotype" panose="02040502050505030304" pitchFamily="18" charset="0"/>
                <a:ea typeface="Calibri" panose="020F0502020204030204" pitchFamily="34" charset="0"/>
                <a:cs typeface="Times New Roman" panose="02020603050405020304" pitchFamily="18" charset="0"/>
              </a:rPr>
              <a:t>% YoY)</a:t>
            </a:r>
            <a:r>
              <a:rPr lang="en-US" sz="800" kern="100">
                <a:latin typeface="Palatino Linotype" panose="02040502050505030304" pitchFamily="18" charset="0"/>
                <a:ea typeface="Calibri" panose="020F0502020204030204" pitchFamily="34" charset="0"/>
                <a:cs typeface="Times New Roman" panose="02020603050405020304" pitchFamily="18" charset="0"/>
              </a:rPr>
              <a:t>. </a:t>
            </a:r>
            <a:r>
              <a:rPr lang="vi-VN" sz="800" kern="100">
                <a:latin typeface="Palatino Linotype" panose="02040502050505030304" pitchFamily="18" charset="0"/>
                <a:ea typeface="Calibri" panose="020F0502020204030204" pitchFamily="34" charset="0"/>
                <a:cs typeface="Times New Roman" panose="02020603050405020304" pitchFamily="18" charset="0"/>
              </a:rPr>
              <a:t>Trong </a:t>
            </a:r>
            <a:r>
              <a:rPr lang="en-GB" sz="800" kern="100">
                <a:latin typeface="Palatino Linotype" panose="02040502050505030304" pitchFamily="18" charset="0"/>
                <a:ea typeface="Calibri" panose="020F0502020204030204" pitchFamily="34" charset="0"/>
                <a:cs typeface="Times New Roman" panose="02020603050405020304" pitchFamily="18" charset="0"/>
              </a:rPr>
              <a:t>0</a:t>
            </a:r>
            <a:r>
              <a:rPr lang="vi-VN" sz="800" kern="100">
                <a:latin typeface="Palatino Linotype" panose="02040502050505030304" pitchFamily="18" charset="0"/>
                <a:ea typeface="Calibri" panose="020F0502020204030204" pitchFamily="34" charset="0"/>
                <a:cs typeface="Times New Roman" panose="02020603050405020304" pitchFamily="18" charset="0"/>
              </a:rPr>
              <a:t>8 tháng còn lại của năm 2025,</a:t>
            </a:r>
            <a:r>
              <a:rPr lang="en-GB" sz="800" kern="100">
                <a:latin typeface="Palatino Linotype" panose="02040502050505030304" pitchFamily="18" charset="0"/>
                <a:ea typeface="Calibri" panose="020F0502020204030204" pitchFamily="34" charset="0"/>
                <a:cs typeface="Times New Roman" panose="02020603050405020304" pitchFamily="18" charset="0"/>
              </a:rPr>
              <a:t> </a:t>
            </a:r>
            <a:r>
              <a:rPr lang="vi-VN" sz="800" kern="100">
                <a:latin typeface="Palatino Linotype" panose="02040502050505030304" pitchFamily="18" charset="0"/>
                <a:ea typeface="Calibri" panose="020F0502020204030204" pitchFamily="34" charset="0"/>
                <a:cs typeface="Times New Roman" panose="02020603050405020304" pitchFamily="18" charset="0"/>
              </a:rPr>
              <a:t>ước tính sẽ có khoảng 163,212 tỷ đồng trái phiếu đáo hạn, trong đó phần lớn là trái phiếu BĐS với 86,444 tỷ đồng</a:t>
            </a:r>
            <a:r>
              <a:rPr lang="en-GB" sz="800" kern="100">
                <a:latin typeface="Palatino Linotype" panose="02040502050505030304" pitchFamily="18" charset="0"/>
                <a:ea typeface="Calibri" panose="020F0502020204030204" pitchFamily="34" charset="0"/>
                <a:cs typeface="Times New Roman" panose="02020603050405020304" pitchFamily="18" charset="0"/>
              </a:rPr>
              <a:t> - </a:t>
            </a:r>
            <a:r>
              <a:rPr lang="vi-VN" sz="800" kern="100">
                <a:latin typeface="Palatino Linotype" panose="02040502050505030304" pitchFamily="18" charset="0"/>
                <a:ea typeface="Calibri" panose="020F0502020204030204" pitchFamily="34" charset="0"/>
                <a:cs typeface="Times New Roman" panose="02020603050405020304" pitchFamily="18" charset="0"/>
              </a:rPr>
              <a:t> tương đương 53%. Tháng 4 ghi nhận 02 mã trái phiếu  chậm trả lãi - giá trị 10.3 tỷ đồng.</a:t>
            </a:r>
            <a:endParaRPr lang="en-GB" sz="800" kern="100">
              <a:latin typeface="Palatino Linotype" panose="02040502050505030304" pitchFamily="18" charset="0"/>
              <a:ea typeface="Calibri" panose="020F0502020204030204" pitchFamily="34" charset="0"/>
              <a:cs typeface="Times New Roman" panose="02020603050405020304" pitchFamily="18" charset="0"/>
            </a:endParaRPr>
          </a:p>
          <a:p>
            <a:pPr marR="0" algn="just">
              <a:lnSpc>
                <a:spcPct val="90000"/>
              </a:lnSpc>
              <a:spcBef>
                <a:spcPts val="300"/>
              </a:spcBef>
              <a:spcAft>
                <a:spcPts val="300"/>
              </a:spcAft>
            </a:pPr>
            <a:r>
              <a:rPr lang="en-US" sz="800" kern="100">
                <a:latin typeface="Palatino Linotype" panose="02040502050505030304" pitchFamily="18" charset="0"/>
                <a:ea typeface="Calibri" panose="020F0502020204030204" pitchFamily="34" charset="0"/>
                <a:cs typeface="Times New Roman" panose="02020603050405020304" pitchFamily="18" charset="0"/>
              </a:rPr>
              <a:t>Hoạt động </a:t>
            </a:r>
            <a:r>
              <a:rPr lang="en-US" sz="800" b="1" kern="100">
                <a:latin typeface="Palatino Linotype" panose="02040502050505030304" pitchFamily="18" charset="0"/>
                <a:ea typeface="Calibri" panose="020F0502020204030204" pitchFamily="34" charset="0"/>
                <a:cs typeface="Times New Roman" panose="02020603050405020304" pitchFamily="18" charset="0"/>
              </a:rPr>
              <a:t>giao dịch TPDN riêng lẻ thứ cấp</a:t>
            </a:r>
            <a:r>
              <a:rPr lang="vi-VN" sz="800" b="1" kern="100">
                <a:latin typeface="Palatino Linotype" panose="02040502050505030304" pitchFamily="18" charset="0"/>
                <a:ea typeface="Calibri" panose="020F0502020204030204" pitchFamily="34" charset="0"/>
                <a:cs typeface="Times New Roman" panose="02020603050405020304" pitchFamily="18" charset="0"/>
              </a:rPr>
              <a:t> có phần chững lại</a:t>
            </a:r>
            <a:r>
              <a:rPr lang="en-US" sz="800" kern="100">
                <a:latin typeface="Palatino Linotype" panose="02040502050505030304" pitchFamily="18" charset="0"/>
                <a:ea typeface="Calibri" panose="020F0502020204030204" pitchFamily="34" charset="0"/>
                <a:cs typeface="Times New Roman" panose="02020603050405020304" pitchFamily="18" charset="0"/>
              </a:rPr>
              <a:t> khi tổng giá trị </a:t>
            </a:r>
            <a:r>
              <a:rPr lang="vi-VN" sz="800" kern="100">
                <a:latin typeface="Palatino Linotype" panose="02040502050505030304" pitchFamily="18" charset="0"/>
                <a:ea typeface="Calibri" panose="020F0502020204030204" pitchFamily="34" charset="0"/>
                <a:cs typeface="Times New Roman" panose="02020603050405020304" pitchFamily="18" charset="0"/>
              </a:rPr>
              <a:t> giao dịch tr</a:t>
            </a:r>
            <a:r>
              <a:rPr lang="en-US" sz="800" kern="100">
                <a:latin typeface="Palatino Linotype" panose="02040502050505030304" pitchFamily="18" charset="0"/>
                <a:ea typeface="Calibri" panose="020F0502020204030204" pitchFamily="34" charset="0"/>
                <a:cs typeface="Times New Roman" panose="02020603050405020304" pitchFamily="18" charset="0"/>
              </a:rPr>
              <a:t>ong </a:t>
            </a:r>
            <a:r>
              <a:rPr lang="vi-VN" sz="800" kern="100">
                <a:latin typeface="Palatino Linotype" panose="02040502050505030304" pitchFamily="18" charset="0"/>
                <a:ea typeface="Calibri" panose="020F0502020204030204" pitchFamily="34" charset="0"/>
                <a:cs typeface="Times New Roman" panose="02020603050405020304" pitchFamily="18" charset="0"/>
              </a:rPr>
              <a:t>T4</a:t>
            </a:r>
            <a:r>
              <a:rPr lang="en-US" sz="800" kern="100">
                <a:latin typeface="Palatino Linotype" panose="02040502050505030304" pitchFamily="18" charset="0"/>
                <a:ea typeface="Calibri" panose="020F0502020204030204" pitchFamily="34" charset="0"/>
                <a:cs typeface="Times New Roman" panose="02020603050405020304" pitchFamily="18" charset="0"/>
              </a:rPr>
              <a:t>/2025 đạt </a:t>
            </a:r>
            <a:r>
              <a:rPr lang="vi-VN" sz="800" kern="100">
                <a:latin typeface="Palatino Linotype" panose="02040502050505030304" pitchFamily="18" charset="0"/>
                <a:ea typeface="Calibri" panose="020F0502020204030204" pitchFamily="34" charset="0"/>
                <a:cs typeface="Times New Roman" panose="02020603050405020304" pitchFamily="18" charset="0"/>
              </a:rPr>
              <a:t>100,469</a:t>
            </a:r>
            <a:r>
              <a:rPr lang="en-US" sz="800" kern="100">
                <a:latin typeface="Palatino Linotype" panose="02040502050505030304" pitchFamily="18" charset="0"/>
                <a:ea typeface="Calibri" panose="020F0502020204030204" pitchFamily="34" charset="0"/>
                <a:cs typeface="Times New Roman" panose="02020603050405020304" pitchFamily="18" charset="0"/>
              </a:rPr>
              <a:t> tỷ đồng, bình quân đạt  5,</a:t>
            </a:r>
            <a:r>
              <a:rPr lang="vi-VN" sz="800" kern="100">
                <a:latin typeface="Palatino Linotype" panose="02040502050505030304" pitchFamily="18" charset="0"/>
                <a:ea typeface="Calibri" panose="020F0502020204030204" pitchFamily="34" charset="0"/>
                <a:cs typeface="Times New Roman" panose="02020603050405020304" pitchFamily="18" charset="0"/>
              </a:rPr>
              <a:t>023 </a:t>
            </a:r>
            <a:r>
              <a:rPr lang="en-US" sz="800" kern="100">
                <a:latin typeface="Palatino Linotype" panose="02040502050505030304" pitchFamily="18" charset="0"/>
                <a:ea typeface="Calibri" panose="020F0502020204030204" pitchFamily="34" charset="0"/>
                <a:cs typeface="Times New Roman" panose="02020603050405020304" pitchFamily="18" charset="0"/>
              </a:rPr>
              <a:t>tỷ đồng/phiên (</a:t>
            </a:r>
            <a:r>
              <a:rPr lang="vi-VN" sz="800" kern="100">
                <a:latin typeface="Palatino Linotype" panose="02040502050505030304" pitchFamily="18" charset="0"/>
                <a:ea typeface="Calibri" panose="020F0502020204030204" pitchFamily="34" charset="0"/>
                <a:cs typeface="Times New Roman" panose="02020603050405020304" pitchFamily="18" charset="0"/>
              </a:rPr>
              <a:t>-13</a:t>
            </a:r>
            <a:r>
              <a:rPr lang="en-US" sz="800" kern="100">
                <a:latin typeface="Palatino Linotype" panose="02040502050505030304" pitchFamily="18" charset="0"/>
                <a:ea typeface="Calibri" panose="020F0502020204030204" pitchFamily="34" charset="0"/>
                <a:cs typeface="Times New Roman" panose="02020603050405020304" pitchFamily="18" charset="0"/>
              </a:rPr>
              <a:t>% MoM). </a:t>
            </a:r>
          </a:p>
          <a:p>
            <a:pPr marR="0" algn="just">
              <a:lnSpc>
                <a:spcPct val="90000"/>
              </a:lnSpc>
              <a:spcBef>
                <a:spcPts val="0"/>
              </a:spcBef>
              <a:spcAft>
                <a:spcPts val="300"/>
              </a:spcAft>
            </a:pPr>
            <a:r>
              <a:rPr lang="en-US" sz="800" kern="100">
                <a:latin typeface="Palatino Linotype" panose="02040502050505030304" pitchFamily="18" charset="0"/>
                <a:ea typeface="Calibri" panose="020F0502020204030204" pitchFamily="34" charset="0"/>
                <a:cs typeface="Times New Roman" panose="02020603050405020304" pitchFamily="18" charset="0"/>
              </a:rPr>
              <a:t>Trong bối cảnh thị trường chứng khoán có nhiều biến động, Quỹ LHBF tiếp tục theo sát diễn biến vĩ mô và thông tin thị trường để có những đánh giá tác động lênh danh mục và tìm kiếm các cơ hội đầu tư tiềm năng. </a:t>
            </a:r>
            <a:r>
              <a:rPr lang="en-US" sz="800" kern="100">
                <a:effectLst/>
                <a:latin typeface="Palatino Linotype" panose="02040502050505030304" pitchFamily="18" charset="0"/>
                <a:ea typeface="Calibri" panose="020F0502020204030204" pitchFamily="34" charset="0"/>
                <a:cs typeface="Times New Roman" panose="02020603050405020304" pitchFamily="18" charset="0"/>
              </a:rPr>
              <a:t>Nhìn chung, Quỹ LHBF tập trung đầu tư vào</a:t>
            </a:r>
            <a:r>
              <a:rPr lang="vi-VN" sz="800" kern="100">
                <a:effectLst/>
                <a:latin typeface="Palatino Linotype" panose="02040502050505030304" pitchFamily="18" charset="0"/>
                <a:ea typeface="Calibri" panose="020F0502020204030204" pitchFamily="34" charset="0"/>
                <a:cs typeface="Times New Roman" panose="02020603050405020304" pitchFamily="18" charset="0"/>
              </a:rPr>
              <a:t> TPDN</a:t>
            </a:r>
            <a:r>
              <a:rPr lang="en-US" sz="800" kern="100">
                <a:effectLst/>
                <a:latin typeface="Palatino Linotype" panose="02040502050505030304" pitchFamily="18" charset="0"/>
                <a:ea typeface="Calibri" panose="020F0502020204030204" pitchFamily="34" charset="0"/>
                <a:cs typeface="Times New Roman" panose="02020603050405020304" pitchFamily="18" charset="0"/>
              </a:rPr>
              <a:t> có chất lượng tốt, và hoạt động kinh doanh ổn định và tài chính lành mạnh, có sức chống chọi tốt trước những rủi ro hệ thống và phi hệ thống.</a:t>
            </a:r>
            <a:endParaRPr lang="en-US" sz="800" kern="100" dirty="0">
              <a:latin typeface="Palatino Linotype" panose="02040502050505030304" pitchFamily="18" charset="0"/>
              <a:ea typeface="Calibri" panose="020F0502020204030204" pitchFamily="34" charset="0"/>
              <a:cs typeface="Times New Roman" panose="02020603050405020304" pitchFamily="18" charset="0"/>
            </a:endParaRPr>
          </a:p>
        </p:txBody>
      </p:sp>
      <p:graphicFrame>
        <p:nvGraphicFramePr>
          <p:cNvPr id="4" name="Chart 3">
            <a:extLst>
              <a:ext uri="{FF2B5EF4-FFF2-40B4-BE49-F238E27FC236}">
                <a16:creationId xmlns:a16="http://schemas.microsoft.com/office/drawing/2014/main" id="{A9AD7668-7552-403D-AF8A-C55D90281C1C}"/>
              </a:ext>
            </a:extLst>
          </p:cNvPr>
          <p:cNvGraphicFramePr>
            <a:graphicFrameLocks/>
          </p:cNvGraphicFramePr>
          <p:nvPr>
            <p:extLst>
              <p:ext uri="{D42A27DB-BD31-4B8C-83A1-F6EECF244321}">
                <p14:modId xmlns:p14="http://schemas.microsoft.com/office/powerpoint/2010/main" val="1468425186"/>
              </p:ext>
            </p:extLst>
          </p:nvPr>
        </p:nvGraphicFramePr>
        <p:xfrm>
          <a:off x="68040" y="1367955"/>
          <a:ext cx="3183160" cy="324687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C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57715</TotalTime>
  <Words>1962</Words>
  <Application>Microsoft Office PowerPoint</Application>
  <PresentationFormat>Custom</PresentationFormat>
  <Paragraphs>209</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Carlito</vt:lpstr>
      <vt:lpstr>Palatino Linotype</vt:lpstr>
      <vt:lpstr>Wingdings</vt:lpstr>
      <vt:lpstr>Office Theme</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NGOC ANH</dc:creator>
  <dc:description>9Slide.vn</dc:description>
  <cp:lastModifiedBy>Anh Ngoc Bui</cp:lastModifiedBy>
  <cp:revision>149</cp:revision>
  <dcterms:created xsi:type="dcterms:W3CDTF">2023-06-02T03:09:15Z</dcterms:created>
  <dcterms:modified xsi:type="dcterms:W3CDTF">2025-05-09T08:44:10Z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2023-05-15T00:00:00Z</vt:filetime>
  </property>
  <property fmtid="{D5CDD505-2E9C-101B-9397-08002B2CF9AE}" pid="3" name="Creator">
    <vt:lpwstr>Microsoft® Excel® for Microsoft 365</vt:lpwstr>
  </property>
  <property fmtid="{D5CDD505-2E9C-101B-9397-08002B2CF9AE}" pid="4" name="LastSaved">
    <vt:filetime>2023-06-02T00:00:00Z</vt:filetime>
  </property>
</Properties>
</file>